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9" r:id="rId1"/>
  </p:sldMasterIdLst>
  <p:notesMasterIdLst>
    <p:notesMasterId r:id="rId40"/>
  </p:notesMasterIdLst>
  <p:sldIdLst>
    <p:sldId id="257" r:id="rId2"/>
    <p:sldId id="473" r:id="rId3"/>
    <p:sldId id="454" r:id="rId4"/>
    <p:sldId id="364" r:id="rId5"/>
    <p:sldId id="474" r:id="rId6"/>
    <p:sldId id="435" r:id="rId7"/>
    <p:sldId id="471" r:id="rId8"/>
    <p:sldId id="468" r:id="rId9"/>
    <p:sldId id="472" r:id="rId10"/>
    <p:sldId id="477" r:id="rId11"/>
    <p:sldId id="481" r:id="rId12"/>
    <p:sldId id="478" r:id="rId13"/>
    <p:sldId id="479" r:id="rId14"/>
    <p:sldId id="480" r:id="rId15"/>
    <p:sldId id="482" r:id="rId16"/>
    <p:sldId id="483" r:id="rId17"/>
    <p:sldId id="484" r:id="rId18"/>
    <p:sldId id="485" r:id="rId19"/>
    <p:sldId id="486" r:id="rId20"/>
    <p:sldId id="490" r:id="rId21"/>
    <p:sldId id="491" r:id="rId22"/>
    <p:sldId id="493" r:id="rId23"/>
    <p:sldId id="494" r:id="rId24"/>
    <p:sldId id="495" r:id="rId25"/>
    <p:sldId id="497" r:id="rId26"/>
    <p:sldId id="498" r:id="rId27"/>
    <p:sldId id="499" r:id="rId28"/>
    <p:sldId id="500" r:id="rId29"/>
    <p:sldId id="501" r:id="rId30"/>
    <p:sldId id="503" r:id="rId31"/>
    <p:sldId id="504" r:id="rId32"/>
    <p:sldId id="505" r:id="rId33"/>
    <p:sldId id="506" r:id="rId34"/>
    <p:sldId id="507" r:id="rId35"/>
    <p:sldId id="508" r:id="rId36"/>
    <p:sldId id="509" r:id="rId37"/>
    <p:sldId id="510" r:id="rId38"/>
    <p:sldId id="470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566B4"/>
    <a:srgbClr val="4D4D4D"/>
    <a:srgbClr val="000090"/>
    <a:srgbClr val="000080"/>
    <a:srgbClr val="FF5050"/>
    <a:srgbClr val="0000FF"/>
    <a:srgbClr val="EBE600"/>
    <a:srgbClr val="A6A6A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533F4-C23E-4A07-9F4B-8E28436714A6}" v="5" dt="2024-02-19T08:25:35.822"/>
  </p1510:revLst>
</p1510:revInfo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85576" autoAdjust="0"/>
  </p:normalViewPr>
  <p:slideViewPr>
    <p:cSldViewPr>
      <p:cViewPr varScale="1">
        <p:scale>
          <a:sx n="103" d="100"/>
          <a:sy n="103" d="100"/>
        </p:scale>
        <p:origin x="648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fld id="{D746EC99-DD95-6445-AF6C-001E10E0A299}" type="datetimeFigureOut">
              <a:rPr lang="en-US" smtClean="0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fld id="{59C50690-A60F-0B4A-965A-E44A0A88AD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44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right_un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1371" y="1268760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31371" y="2613891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E5827BB-C18A-45A3-A365-CC80166180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92" y="1701943"/>
            <a:ext cx="4511202" cy="45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4172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Tex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10314" y="1412874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solidFill>
                  <a:srgbClr val="4D4D4D"/>
                </a:solidFill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solidFill>
                  <a:srgbClr val="4D4D4D"/>
                </a:solidFill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4D4D4D"/>
                </a:solidFill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solidFill>
                  <a:srgbClr val="4D4D4D"/>
                </a:solidFill>
                <a:latin typeface="+mn-ea"/>
                <a:ea typeface="+mn-ea"/>
              </a:defRPr>
            </a:lvl4pPr>
            <a:lvl5pPr>
              <a:defRPr sz="1600">
                <a:solidFill>
                  <a:srgbClr val="4D4D4D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8460000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solidFill>
                  <a:srgbClr val="4D4D4D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F1C5312-7B1B-7045-9A3E-057B910C9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8784000" y="0"/>
            <a:ext cx="3468375" cy="1265956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1449288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Hakus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48" y="548680"/>
            <a:ext cx="8460000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solidFill>
                  <a:srgbClr val="4D4D4D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75F7C23-5C98-054A-80D5-AD2DDCC9D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8784000" y="0"/>
            <a:ext cx="3468375" cy="1265956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67663964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5682591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rgbClr val="4D4D4D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519203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013202" y="548680"/>
            <a:ext cx="8939449" cy="3096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D4D4D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88281784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914563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7871884" y="6573839"/>
            <a:ext cx="2844800" cy="252412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7920567" y="6453190"/>
            <a:ext cx="3860800" cy="268287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51967610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0967" y="388801"/>
            <a:ext cx="10991853" cy="460375"/>
          </a:xfr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33967" y="1363664"/>
            <a:ext cx="11118853" cy="4897437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6658075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right_under2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31371" y="548681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31371" y="1653300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63294915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up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360" y="5376369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7105" y="6237313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47104" y="426234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287D60B9-CBE8-450E-BBB6-049BC4EF1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26" y="1522336"/>
            <a:ext cx="8497354" cy="183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1C1743B-E378-42FE-9EE6-78381CA3BD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80" y="737465"/>
            <a:ext cx="8497354" cy="183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0609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up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>
              <a:latin typeface="Segoe UI" panose="020B0502040204020203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360" y="4085531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7105" y="4946475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935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3A1B95F-5AE1-414A-878A-6A2282377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72"/>
          <a:stretch/>
        </p:blipFill>
        <p:spPr>
          <a:xfrm>
            <a:off x="0" y="0"/>
            <a:ext cx="12204000" cy="406274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20024599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43115" y="933535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4859" y="1794479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25689" y="2318132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0628149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cent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451" y="4221089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1233" y="5082033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 b="1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179391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CE63792-AAE9-2A4F-AD11-623E4906B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72"/>
          <a:stretch/>
        </p:blipFill>
        <p:spPr>
          <a:xfrm>
            <a:off x="0" y="0"/>
            <a:ext cx="12204000" cy="406274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9896739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cent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1233" y="1337617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 b="1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1400" y="1802635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5451" y="476673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45215597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Tex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B672C64-A237-4045-BB59-9671ABB68677}"/>
              </a:ext>
            </a:extLst>
          </p:cNvPr>
          <p:cNvSpPr/>
          <p:nvPr userDrawn="1"/>
        </p:nvSpPr>
        <p:spPr>
          <a:xfrm>
            <a:off x="9120336" y="0"/>
            <a:ext cx="2808312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11795699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solidFill>
                  <a:srgbClr val="4D4D4D"/>
                </a:solidFill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solidFill>
                  <a:srgbClr val="4D4D4D"/>
                </a:solidFill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4D4D4D"/>
                </a:solidFill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solidFill>
                  <a:srgbClr val="4D4D4D"/>
                </a:solidFill>
                <a:latin typeface="+mn-ea"/>
                <a:ea typeface="+mn-ea"/>
              </a:defRPr>
            </a:lvl4pPr>
            <a:lvl5pPr>
              <a:defRPr sz="1600">
                <a:solidFill>
                  <a:srgbClr val="4D4D4D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8" y="548680"/>
            <a:ext cx="8460000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solidFill>
                  <a:srgbClr val="4D4D4D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A7F4C-5518-458D-ADCA-53D90339E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88" y="63500"/>
            <a:ext cx="1791479" cy="3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3761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Text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solidFill>
                  <a:srgbClr val="4D4D4D"/>
                </a:solidFill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solidFill>
                  <a:srgbClr val="4D4D4D"/>
                </a:solidFill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4D4D4D"/>
                </a:solidFill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solidFill>
                  <a:srgbClr val="4D4D4D"/>
                </a:solidFill>
                <a:latin typeface="+mn-ea"/>
                <a:ea typeface="+mn-ea"/>
              </a:defRPr>
            </a:lvl4pPr>
            <a:lvl5pPr>
              <a:defRPr sz="1600">
                <a:solidFill>
                  <a:srgbClr val="4D4D4D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350" y="548680"/>
            <a:ext cx="8460000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solidFill>
                  <a:srgbClr val="4D4D4D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A943EB0-49BE-4C2F-B2B2-B8B3E57C0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8784000" y="0"/>
            <a:ext cx="3468375" cy="1265956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6655664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184" y="6597650"/>
            <a:ext cx="27432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14551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6" r:id="rId16"/>
    <p:sldLayoutId id="2147483757" r:id="rId17"/>
  </p:sldLayoutIdLst>
  <p:transition spd="med">
    <p:fade/>
  </p:transition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メイリオ" panose="020B0604030504040204" pitchFamily="50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4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7C0FDDA-D931-C6BE-7F79-3E840EB28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Notes/Domino V14 </a:t>
            </a:r>
            <a:r>
              <a:rPr lang="ja-JP" altLang="en-US" dirty="0"/>
              <a:t>新機能 検証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96A2E249-BD5E-7A82-B453-BB6F6FC519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ja-JP" dirty="0"/>
              <a:t>2024.02.16 (Fri)</a:t>
            </a:r>
            <a:endParaRPr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050E0A0-E9F3-F277-6D6C-2F3728B29B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ザ・ノーツ研究会</a:t>
            </a:r>
          </a:p>
        </p:txBody>
      </p:sp>
      <p:sp>
        <p:nvSpPr>
          <p:cNvPr id="13" name="フッター プレースホルダー 4">
            <a:extLst>
              <a:ext uri="{FF2B5EF4-FFF2-40B4-BE49-F238E27FC236}">
                <a16:creationId xmlns:a16="http://schemas.microsoft.com/office/drawing/2014/main" id="{A8DCF634-45F5-470A-8B9B-1029425669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ja-JP" dirty="0"/>
              <a:t>© 2023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73469321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41621-A3E3-45FE-9F8E-011868F4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984972"/>
            <a:ext cx="12192000" cy="2166937"/>
          </a:xfrm>
          <a:solidFill>
            <a:srgbClr val="000000"/>
          </a:solidFill>
        </p:spPr>
        <p:txBody>
          <a:bodyPr/>
          <a:lstStyle/>
          <a:p>
            <a:pPr marL="990575" indent="-990575">
              <a:buFont typeface="+mj-lt"/>
              <a:buAutoNum type="arabicPeriod" startAt="3"/>
            </a:pPr>
            <a:r>
              <a:rPr kumimoji="1" lang="ja-JP" altLang="en-US" dirty="0">
                <a:solidFill>
                  <a:srgbClr val="FFC000"/>
                </a:solidFill>
              </a:rPr>
              <a:t>メールマージ（</a:t>
            </a:r>
            <a:r>
              <a:rPr kumimoji="1" lang="ja-JP" altLang="en-US">
                <a:solidFill>
                  <a:srgbClr val="FFC000"/>
                </a:solidFill>
              </a:rPr>
              <a:t>差込印刷）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04FC17-0E55-5EED-DAD3-8809A75A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0916" y="653076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10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45958609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kern="0" dirty="0"/>
              <a:t>V14</a:t>
            </a:r>
            <a:r>
              <a:rPr lang="ja-JP" altLang="en-US" kern="0" dirty="0"/>
              <a:t>のメール新機能</a:t>
            </a:r>
            <a:r>
              <a:rPr lang="en-US" altLang="ja-JP" kern="0" dirty="0"/>
              <a:t>3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7" y="1363664"/>
            <a:ext cx="11253531" cy="5105537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メールマージ（</a:t>
            </a:r>
            <a:r>
              <a:rPr lang="ja-JP" altLang="en-US"/>
              <a:t>差込印刷）</a:t>
            </a:r>
            <a:endParaRPr lang="en-US" altLang="ja-JP" dirty="0"/>
          </a:p>
          <a:p>
            <a:pPr lvl="1"/>
            <a:r>
              <a:rPr lang="en-US" altLang="ja-JP" dirty="0"/>
              <a:t>Excel</a:t>
            </a:r>
            <a:r>
              <a:rPr lang="ja-JP" altLang="en-US" dirty="0"/>
              <a:t>ファイルの内容を元にメールを一斉送信</a:t>
            </a:r>
            <a:endParaRPr lang="en-US" altLang="ja-JP" dirty="0"/>
          </a:p>
          <a:p>
            <a:pPr lvl="1"/>
            <a:r>
              <a:rPr lang="ja-JP" altLang="en-US" dirty="0"/>
              <a:t>宛先（</a:t>
            </a:r>
            <a:r>
              <a:rPr lang="en-US" altLang="ja-JP" dirty="0"/>
              <a:t>To</a:t>
            </a:r>
            <a:r>
              <a:rPr lang="ja-JP" altLang="en-US" dirty="0"/>
              <a:t>、</a:t>
            </a:r>
            <a:r>
              <a:rPr lang="en-US" altLang="ja-JP" dirty="0"/>
              <a:t>Cc</a:t>
            </a:r>
            <a:r>
              <a:rPr lang="ja-JP" altLang="en-US" dirty="0"/>
              <a:t>、</a:t>
            </a:r>
            <a:r>
              <a:rPr lang="en-US" altLang="ja-JP" dirty="0"/>
              <a:t>bcc</a:t>
            </a:r>
            <a:r>
              <a:rPr lang="ja-JP" altLang="en-US" dirty="0"/>
              <a:t>）、件名、添付ファイルが設定可能</a:t>
            </a:r>
            <a:endParaRPr lang="en-US" altLang="ja-JP" dirty="0"/>
          </a:p>
          <a:p>
            <a:pPr lvl="2"/>
            <a:r>
              <a:rPr lang="ja-JP" altLang="en-US" dirty="0"/>
              <a:t>添付ファイルはファイルのパスを設定</a:t>
            </a:r>
            <a:endParaRPr lang="en-US" altLang="ja-JP" dirty="0"/>
          </a:p>
          <a:p>
            <a:pPr lvl="2"/>
            <a:r>
              <a:rPr lang="ja-JP" altLang="en-US" dirty="0"/>
              <a:t>ファイルは存在している必要あり！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11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C5D89BF-4E61-B237-E12A-C78243A78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604" y="3728177"/>
            <a:ext cx="6881585" cy="2672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4980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kern="0" dirty="0"/>
              <a:t>V14</a:t>
            </a:r>
            <a:r>
              <a:rPr lang="ja-JP" altLang="en-US" kern="0" dirty="0"/>
              <a:t>のメール新機能</a:t>
            </a:r>
            <a:r>
              <a:rPr lang="en-US" altLang="ja-JP" kern="0" dirty="0"/>
              <a:t>3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/>
              <a:t>差し込み印刷を</a:t>
            </a:r>
            <a:r>
              <a:rPr lang="ja-JP" altLang="en-US" dirty="0"/>
              <a:t>作成するには？</a:t>
            </a:r>
            <a:endParaRPr lang="en-US" altLang="ja-JP" dirty="0"/>
          </a:p>
          <a:p>
            <a:pPr lvl="1"/>
            <a:r>
              <a:rPr lang="ja-JP" altLang="en-US" dirty="0"/>
              <a:t>メールのビュー（受信ボックス </a:t>
            </a:r>
            <a:r>
              <a:rPr lang="en-US" altLang="ja-JP" dirty="0"/>
              <a:t>or </a:t>
            </a:r>
            <a:r>
              <a:rPr lang="ja-JP" altLang="en-US" dirty="0"/>
              <a:t>全ての文書）で実行可能</a:t>
            </a:r>
            <a:endParaRPr lang="en-US" altLang="ja-JP" dirty="0"/>
          </a:p>
          <a:p>
            <a:pPr lvl="2"/>
            <a:r>
              <a:rPr lang="en-US" altLang="ja-JP" dirty="0"/>
              <a:t>[Mail Merge]</a:t>
            </a:r>
            <a:r>
              <a:rPr lang="ja-JP" altLang="en-US" dirty="0"/>
              <a:t>というメニューをクリック</a:t>
            </a: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12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EBEAAA3-FC2E-7FEF-01E9-2766AF68FB18}"/>
              </a:ext>
            </a:extLst>
          </p:cNvPr>
          <p:cNvGrpSpPr/>
          <p:nvPr/>
        </p:nvGrpSpPr>
        <p:grpSpPr>
          <a:xfrm>
            <a:off x="1220877" y="3672253"/>
            <a:ext cx="3847512" cy="2384473"/>
            <a:chOff x="915658" y="1774746"/>
            <a:chExt cx="2885634" cy="178835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9EB9AA0-0614-3021-7FA7-6BCAA3947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658" y="1774746"/>
              <a:ext cx="2885634" cy="1788355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8C4B8A8-2C1B-BC57-D679-5537D98D77CD}"/>
                </a:ext>
              </a:extLst>
            </p:cNvPr>
            <p:cNvSpPr/>
            <p:nvPr/>
          </p:nvSpPr>
          <p:spPr bwMode="auto">
            <a:xfrm>
              <a:off x="1806570" y="2551357"/>
              <a:ext cx="903974" cy="172249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4" name="矢印: 右 13">
            <a:extLst>
              <a:ext uri="{FF2B5EF4-FFF2-40B4-BE49-F238E27FC236}">
                <a16:creationId xmlns:a16="http://schemas.microsoft.com/office/drawing/2014/main" id="{B0678E38-6A81-CE9D-9D7B-C8658E6604AC}"/>
              </a:ext>
            </a:extLst>
          </p:cNvPr>
          <p:cNvSpPr/>
          <p:nvPr/>
        </p:nvSpPr>
        <p:spPr bwMode="auto">
          <a:xfrm>
            <a:off x="5320937" y="4335419"/>
            <a:ext cx="949235" cy="1203960"/>
          </a:xfrm>
          <a:prstGeom prst="rightArrow">
            <a:avLst>
              <a:gd name="adj1" fmla="val 50000"/>
              <a:gd name="adj2" fmla="val 5868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ja-JP" altLang="en-US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E3BFB43-A7F7-2614-2E0C-037EE94AE95D}"/>
              </a:ext>
            </a:extLst>
          </p:cNvPr>
          <p:cNvGrpSpPr/>
          <p:nvPr/>
        </p:nvGrpSpPr>
        <p:grpSpPr>
          <a:xfrm>
            <a:off x="6522721" y="3689623"/>
            <a:ext cx="3771900" cy="2571479"/>
            <a:chOff x="4892040" y="1787774"/>
            <a:chExt cx="2828925" cy="1928609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BA80CFB-7AE7-D55C-689A-7CD0F34F4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2040" y="1787774"/>
              <a:ext cx="2828925" cy="1871663"/>
            </a:xfrm>
            <a:prstGeom prst="rect">
              <a:avLst/>
            </a:prstGeom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A956D61D-952F-8FCF-AC77-F783E100B50C}"/>
                </a:ext>
              </a:extLst>
            </p:cNvPr>
            <p:cNvSpPr/>
            <p:nvPr/>
          </p:nvSpPr>
          <p:spPr bwMode="auto">
            <a:xfrm>
              <a:off x="5464629" y="2939960"/>
              <a:ext cx="1053738" cy="776423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875F6D18-F7F3-9C4D-6B2B-96E4E04DD127}"/>
              </a:ext>
            </a:extLst>
          </p:cNvPr>
          <p:cNvSpPr/>
          <p:nvPr/>
        </p:nvSpPr>
        <p:spPr bwMode="auto">
          <a:xfrm>
            <a:off x="8691157" y="2437592"/>
            <a:ext cx="3396343" cy="816864"/>
          </a:xfrm>
          <a:prstGeom prst="wedgeRoundRectCallout">
            <a:avLst>
              <a:gd name="adj1" fmla="val -54497"/>
              <a:gd name="adj2" fmla="val 28744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Excel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行目の値を元に自動反映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1219170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なぜか、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”Attachment”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だけ反映されない･･･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757418EB-AD69-0FBB-FF67-130F4908B11A}"/>
              </a:ext>
            </a:extLst>
          </p:cNvPr>
          <p:cNvSpPr/>
          <p:nvPr/>
        </p:nvSpPr>
        <p:spPr bwMode="auto">
          <a:xfrm>
            <a:off x="10536435" y="4327800"/>
            <a:ext cx="949235" cy="1203960"/>
          </a:xfrm>
          <a:prstGeom prst="rightArrow">
            <a:avLst>
              <a:gd name="adj1" fmla="val 50000"/>
              <a:gd name="adj2" fmla="val 5868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ja-JP" altLang="en-US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B62EDB2-49EC-0766-C82A-C031A03EE83F}"/>
              </a:ext>
            </a:extLst>
          </p:cNvPr>
          <p:cNvSpPr/>
          <p:nvPr/>
        </p:nvSpPr>
        <p:spPr bwMode="auto">
          <a:xfrm>
            <a:off x="7320136" y="4077073"/>
            <a:ext cx="1476992" cy="144015"/>
          </a:xfrm>
          <a:prstGeom prst="rect">
            <a:avLst/>
          </a:prstGeom>
          <a:noFill/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ja-JP" altLang="en-US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3625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kern="0" dirty="0"/>
              <a:t>V14</a:t>
            </a:r>
            <a:r>
              <a:rPr lang="ja-JP" altLang="en-US" kern="0" dirty="0"/>
              <a:t>のメール新機能</a:t>
            </a:r>
            <a:r>
              <a:rPr lang="en-US" altLang="ja-JP" kern="0" dirty="0"/>
              <a:t>3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メールを編集しよう</a:t>
            </a:r>
            <a:endParaRPr lang="en-US" altLang="ja-JP" dirty="0"/>
          </a:p>
          <a:p>
            <a:pPr lvl="1"/>
            <a:r>
              <a:rPr lang="ja-JP" altLang="en-US" dirty="0"/>
              <a:t>新規メール画面で編集可能</a:t>
            </a:r>
            <a:endParaRPr lang="en-US" altLang="ja-JP" dirty="0"/>
          </a:p>
          <a:p>
            <a:pPr lvl="2"/>
            <a:r>
              <a:rPr lang="ja-JP" altLang="en-US" dirty="0"/>
              <a:t>実はこの時点でメール文書はドラフト保存されている</a:t>
            </a: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13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23F07E2-9A9C-196C-D840-B5D08526E2FA}"/>
              </a:ext>
            </a:extLst>
          </p:cNvPr>
          <p:cNvGrpSpPr/>
          <p:nvPr/>
        </p:nvGrpSpPr>
        <p:grpSpPr>
          <a:xfrm>
            <a:off x="1546680" y="2980824"/>
            <a:ext cx="3103345" cy="3027317"/>
            <a:chOff x="1160009" y="1850264"/>
            <a:chExt cx="2327509" cy="2270488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DA48FFC-5FB6-57B6-9248-8B882B102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0009" y="1850264"/>
              <a:ext cx="2327509" cy="2270488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EC6B1D5-9C5D-8954-EC09-5D734DCC91AE}"/>
                </a:ext>
              </a:extLst>
            </p:cNvPr>
            <p:cNvSpPr/>
            <p:nvPr/>
          </p:nvSpPr>
          <p:spPr bwMode="auto">
            <a:xfrm>
              <a:off x="1160009" y="2723606"/>
              <a:ext cx="1103811" cy="633547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A031AE92-4BA4-9A7E-1704-72D386455826}"/>
              </a:ext>
            </a:extLst>
          </p:cNvPr>
          <p:cNvSpPr/>
          <p:nvPr/>
        </p:nvSpPr>
        <p:spPr bwMode="auto">
          <a:xfrm>
            <a:off x="3866607" y="3750780"/>
            <a:ext cx="3396343" cy="816864"/>
          </a:xfrm>
          <a:prstGeom prst="wedgeRoundRectCallout">
            <a:avLst>
              <a:gd name="adj1" fmla="val -71420"/>
              <a:gd name="adj2" fmla="val 4650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新規メール画面になり、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1219170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設定した項目が各フィールドにセットされる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1219170"/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“Attachment”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はどこに？？？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A8ABAA2-C461-0EA5-C455-0AE1C0F39FC9}"/>
              </a:ext>
            </a:extLst>
          </p:cNvPr>
          <p:cNvGrpSpPr/>
          <p:nvPr/>
        </p:nvGrpSpPr>
        <p:grpSpPr>
          <a:xfrm>
            <a:off x="7541979" y="3266770"/>
            <a:ext cx="2804523" cy="2118836"/>
            <a:chOff x="5656484" y="2064723"/>
            <a:chExt cx="2103392" cy="1589127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6A34A08B-18E9-56C0-BF06-2977D1E44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484" y="2064723"/>
              <a:ext cx="2103392" cy="1589127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E398C231-1005-3130-0692-CCE3E225EF17}"/>
                </a:ext>
              </a:extLst>
            </p:cNvPr>
            <p:cNvSpPr/>
            <p:nvPr/>
          </p:nvSpPr>
          <p:spPr bwMode="auto">
            <a:xfrm>
              <a:off x="5656484" y="3089645"/>
              <a:ext cx="763910" cy="182602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FF5057EC-B3B3-288A-E3EB-049F42B41BDD}"/>
              </a:ext>
            </a:extLst>
          </p:cNvPr>
          <p:cNvSpPr/>
          <p:nvPr/>
        </p:nvSpPr>
        <p:spPr bwMode="auto">
          <a:xfrm>
            <a:off x="8856255" y="3534373"/>
            <a:ext cx="2804523" cy="816864"/>
          </a:xfrm>
          <a:prstGeom prst="wedgeRoundRectCallout">
            <a:avLst>
              <a:gd name="adj1" fmla="val -58599"/>
              <a:gd name="adj2" fmla="val 10407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[Insert merge field]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をクリックすると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1219170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メール本文に項目をセットできる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49762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kern="0" dirty="0"/>
              <a:t>V14</a:t>
            </a:r>
            <a:r>
              <a:rPr lang="ja-JP" altLang="en-US" kern="0" dirty="0"/>
              <a:t>のメール新機能</a:t>
            </a:r>
            <a:r>
              <a:rPr lang="en-US" altLang="ja-JP" kern="0" dirty="0"/>
              <a:t>3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送信するその前に！</a:t>
            </a:r>
            <a:endParaRPr lang="en-US" altLang="ja-JP" dirty="0"/>
          </a:p>
          <a:p>
            <a:pPr lvl="1"/>
            <a:r>
              <a:rPr lang="en-US" altLang="ja-JP" dirty="0"/>
              <a:t>[Preview and send...]</a:t>
            </a:r>
            <a:r>
              <a:rPr lang="ja-JP" altLang="en-US" dirty="0"/>
              <a:t>をクリックすると送信メールのプレビューが表示される</a:t>
            </a:r>
            <a:endParaRPr lang="en-US" altLang="ja-JP" dirty="0"/>
          </a:p>
          <a:p>
            <a:pPr lvl="2"/>
            <a:r>
              <a:rPr lang="ja-JP" altLang="en-US" dirty="0"/>
              <a:t>そのまま送信も出来るし、再編集も可能</a:t>
            </a: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14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A319A02-4F6A-6A36-C4CE-8F9C95233D89}"/>
              </a:ext>
            </a:extLst>
          </p:cNvPr>
          <p:cNvGrpSpPr/>
          <p:nvPr/>
        </p:nvGrpSpPr>
        <p:grpSpPr>
          <a:xfrm>
            <a:off x="532478" y="3325368"/>
            <a:ext cx="11084757" cy="2611702"/>
            <a:chOff x="399358" y="1912729"/>
            <a:chExt cx="8313568" cy="1958776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6727E11-A349-6DB8-165D-DB9FAAACC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3035" y="2090330"/>
              <a:ext cx="3971925" cy="1781175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A374668-858F-3347-6522-BBDE0E2E4A1E}"/>
                </a:ext>
              </a:extLst>
            </p:cNvPr>
            <p:cNvSpPr/>
            <p:nvPr/>
          </p:nvSpPr>
          <p:spPr bwMode="auto">
            <a:xfrm>
              <a:off x="1598023" y="2301648"/>
              <a:ext cx="413657" cy="16070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矢印: 上 14">
              <a:extLst>
                <a:ext uri="{FF2B5EF4-FFF2-40B4-BE49-F238E27FC236}">
                  <a16:creationId xmlns:a16="http://schemas.microsoft.com/office/drawing/2014/main" id="{6C69E998-C507-A08C-706B-93093851A2EE}"/>
                </a:ext>
              </a:extLst>
            </p:cNvPr>
            <p:cNvSpPr/>
            <p:nvPr/>
          </p:nvSpPr>
          <p:spPr bwMode="auto">
            <a:xfrm rot="1800000">
              <a:off x="1270084" y="2424509"/>
              <a:ext cx="180000" cy="900000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849BA4B-82D9-09DC-5391-42DE9913CEE9}"/>
                </a:ext>
              </a:extLst>
            </p:cNvPr>
            <p:cNvSpPr txBox="1"/>
            <p:nvPr/>
          </p:nvSpPr>
          <p:spPr>
            <a:xfrm>
              <a:off x="399358" y="3309221"/>
              <a:ext cx="960726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Excel</a:t>
              </a:r>
              <a:r>
                <a:rPr lang="ja-JP" altLang="en-US" sz="1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の行数分、作成されるのでそれぞれ確認可能</a:t>
              </a:r>
            </a:p>
          </p:txBody>
        </p:sp>
        <p:sp>
          <p:nvSpPr>
            <p:cNvPr id="19" name="吹き出し: 角を丸めた四角形 18">
              <a:extLst>
                <a:ext uri="{FF2B5EF4-FFF2-40B4-BE49-F238E27FC236}">
                  <a16:creationId xmlns:a16="http://schemas.microsoft.com/office/drawing/2014/main" id="{B414DA70-BD1A-6BE4-2939-C456582142FA}"/>
                </a:ext>
              </a:extLst>
            </p:cNvPr>
            <p:cNvSpPr/>
            <p:nvPr/>
          </p:nvSpPr>
          <p:spPr bwMode="auto">
            <a:xfrm>
              <a:off x="5923734" y="1912729"/>
              <a:ext cx="2789192" cy="549620"/>
            </a:xfrm>
            <a:prstGeom prst="wedgeRoundRectCallout">
              <a:avLst>
                <a:gd name="adj1" fmla="val -72373"/>
                <a:gd name="adj2" fmla="val 24121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r>
                <a:rPr lang="en-US" altLang="ja-JP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[Continue Editing]</a:t>
              </a:r>
              <a:r>
                <a:rPr lang="ja-JP" altLang="en-US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でメールの編集画面に戻る</a:t>
              </a:r>
              <a:endPara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 defTabSz="1219170"/>
              <a:r>
                <a:rPr lang="en-US" altLang="ja-JP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[Send Mail Merge]</a:t>
              </a:r>
              <a:r>
                <a:rPr lang="ja-JP" altLang="en-US" sz="1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でメールを送信する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302690D3-9C3C-6F30-A014-A51132042AA3}"/>
                </a:ext>
              </a:extLst>
            </p:cNvPr>
            <p:cNvSpPr/>
            <p:nvPr/>
          </p:nvSpPr>
          <p:spPr bwMode="auto">
            <a:xfrm>
              <a:off x="4020094" y="2264432"/>
              <a:ext cx="1244237" cy="23513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385952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kern="0" dirty="0"/>
              <a:t>V14</a:t>
            </a:r>
            <a:r>
              <a:rPr lang="ja-JP" altLang="en-US" kern="0" dirty="0"/>
              <a:t>のメール新機能</a:t>
            </a:r>
            <a:r>
              <a:rPr lang="en-US" altLang="ja-JP" kern="0" dirty="0"/>
              <a:t>3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/>
              <a:t>送信したメールはどうなる？</a:t>
            </a:r>
            <a:endParaRPr lang="en-US" altLang="ja-JP" dirty="0"/>
          </a:p>
          <a:p>
            <a:pPr lvl="1"/>
            <a:r>
              <a:rPr lang="ja-JP" altLang="en-US" dirty="0"/>
              <a:t>送信したメールは</a:t>
            </a:r>
            <a:r>
              <a:rPr lang="en-US" altLang="ja-JP" dirty="0"/>
              <a:t>[Sent]</a:t>
            </a:r>
            <a:r>
              <a:rPr lang="ja-JP" altLang="en-US" dirty="0"/>
              <a:t>ビューに格納される</a:t>
            </a:r>
            <a:endParaRPr lang="en-US" altLang="ja-JP" dirty="0"/>
          </a:p>
          <a:p>
            <a:pPr lvl="2"/>
            <a:r>
              <a:rPr lang="ja-JP" altLang="en-US" dirty="0"/>
              <a:t>ファイルも添付されているみたい</a:t>
            </a: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15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90405D7-F2D2-8254-E613-7A1E6DC97F3B}"/>
              </a:ext>
            </a:extLst>
          </p:cNvPr>
          <p:cNvGrpSpPr/>
          <p:nvPr/>
        </p:nvGrpSpPr>
        <p:grpSpPr>
          <a:xfrm>
            <a:off x="1584961" y="2892098"/>
            <a:ext cx="6209212" cy="3369004"/>
            <a:chOff x="1188720" y="1801951"/>
            <a:chExt cx="4656909" cy="252675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F0745EA-2D97-23A6-8DB4-F6AEB23E7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8720" y="1801951"/>
              <a:ext cx="4572001" cy="2526753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F62BC9C-36D2-EE51-7FE5-0BC66CA92CDA}"/>
                </a:ext>
              </a:extLst>
            </p:cNvPr>
            <p:cNvSpPr/>
            <p:nvPr/>
          </p:nvSpPr>
          <p:spPr bwMode="auto">
            <a:xfrm>
              <a:off x="1188721" y="2325189"/>
              <a:ext cx="613954" cy="134983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22C957D-DE27-17DB-C2BE-B7C36A8E9065}"/>
                </a:ext>
              </a:extLst>
            </p:cNvPr>
            <p:cNvSpPr/>
            <p:nvPr/>
          </p:nvSpPr>
          <p:spPr bwMode="auto">
            <a:xfrm>
              <a:off x="1924594" y="2814957"/>
              <a:ext cx="3921035" cy="1443534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83152448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kern="0" dirty="0"/>
              <a:t>V14</a:t>
            </a:r>
            <a:r>
              <a:rPr lang="ja-JP" altLang="en-US" kern="0" dirty="0"/>
              <a:t>のメール新機能</a:t>
            </a:r>
            <a:r>
              <a:rPr lang="en-US" altLang="ja-JP" kern="0" dirty="0"/>
              <a:t>3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ちゃんと送れているの？</a:t>
            </a:r>
            <a:endParaRPr lang="en-US" altLang="ja-JP" dirty="0"/>
          </a:p>
          <a:p>
            <a:pPr lvl="1"/>
            <a:r>
              <a:rPr lang="ja-JP" altLang="en-US" dirty="0"/>
              <a:t>受信したメールを確認すると･･･</a:t>
            </a:r>
            <a:endParaRPr lang="en-US" altLang="ja-JP" dirty="0"/>
          </a:p>
          <a:p>
            <a:pPr lvl="2"/>
            <a:r>
              <a:rPr lang="ja-JP" altLang="en-US" dirty="0"/>
              <a:t>添付ファイルのアイコンは反映されない</a:t>
            </a:r>
            <a:endParaRPr lang="en-US" altLang="ja-JP" dirty="0"/>
          </a:p>
          <a:p>
            <a:pPr lvl="2"/>
            <a:r>
              <a:rPr lang="ja-JP" altLang="en-US" dirty="0"/>
              <a:t>「本文」は適用されない</a:t>
            </a:r>
            <a:r>
              <a:rPr lang="en-US" altLang="ja-JP" dirty="0"/>
              <a:t>!?</a:t>
            </a:r>
            <a:endParaRPr lang="ja-JP" altLang="en-US" dirty="0"/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16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F086D4F-CD9B-F7AD-9533-D670C4E49DA3}"/>
              </a:ext>
            </a:extLst>
          </p:cNvPr>
          <p:cNvGrpSpPr/>
          <p:nvPr/>
        </p:nvGrpSpPr>
        <p:grpSpPr>
          <a:xfrm>
            <a:off x="2107475" y="3289661"/>
            <a:ext cx="8305952" cy="2971439"/>
            <a:chOff x="1580606" y="2467246"/>
            <a:chExt cx="6229464" cy="2228579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3C1E7AF1-0D54-F25F-6E94-D1F98A8B7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0606" y="2467246"/>
              <a:ext cx="4982674" cy="2228579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4C7521D-A71B-DF1A-A20C-4C9949EB2122}"/>
                </a:ext>
              </a:extLst>
            </p:cNvPr>
            <p:cNvSpPr/>
            <p:nvPr/>
          </p:nvSpPr>
          <p:spPr bwMode="auto">
            <a:xfrm>
              <a:off x="1650274" y="3885621"/>
              <a:ext cx="1103811" cy="41859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763338D0-D3B6-4574-6E8E-F3FEF68D6EF0}"/>
                </a:ext>
              </a:extLst>
            </p:cNvPr>
            <p:cNvSpPr/>
            <p:nvPr/>
          </p:nvSpPr>
          <p:spPr bwMode="auto">
            <a:xfrm>
              <a:off x="1650273" y="4373744"/>
              <a:ext cx="1103811" cy="23513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矢印: 上 14">
              <a:extLst>
                <a:ext uri="{FF2B5EF4-FFF2-40B4-BE49-F238E27FC236}">
                  <a16:creationId xmlns:a16="http://schemas.microsoft.com/office/drawing/2014/main" id="{9F3858A3-4F84-9E52-C460-0837DB09A3EA}"/>
                </a:ext>
              </a:extLst>
            </p:cNvPr>
            <p:cNvSpPr/>
            <p:nvPr/>
          </p:nvSpPr>
          <p:spPr bwMode="auto">
            <a:xfrm rot="16200000">
              <a:off x="4649638" y="2575421"/>
              <a:ext cx="180000" cy="3831775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42DCCCB-BD38-5FCF-933C-ECB7C345F1C9}"/>
                </a:ext>
              </a:extLst>
            </p:cNvPr>
            <p:cNvSpPr txBox="1"/>
            <p:nvPr/>
          </p:nvSpPr>
          <p:spPr>
            <a:xfrm>
              <a:off x="6849344" y="4414370"/>
              <a:ext cx="960726" cy="13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lang="ja-JP" altLang="en-US" sz="1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本文</a:t>
              </a:r>
              <a:r>
                <a:rPr lang="en-US" altLang="ja-JP" sz="1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r>
                <a:rPr lang="ja-JP" altLang="en-US" sz="1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って・・・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5104867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kern="0" dirty="0"/>
              <a:t>V14</a:t>
            </a:r>
            <a:r>
              <a:rPr lang="ja-JP" altLang="en-US" kern="0" dirty="0"/>
              <a:t>のメール新機能</a:t>
            </a:r>
            <a:r>
              <a:rPr lang="en-US" altLang="ja-JP" kern="0" dirty="0"/>
              <a:t>3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本文は適用されない？</a:t>
            </a:r>
            <a:endParaRPr lang="en-US" altLang="ja-JP" dirty="0"/>
          </a:p>
          <a:p>
            <a:pPr lvl="1"/>
            <a:r>
              <a:rPr lang="ja-JP" altLang="en-US" dirty="0"/>
              <a:t>ヘッダ行が日本語は</a:t>
            </a:r>
            <a:r>
              <a:rPr lang="en-US" altLang="ja-JP" dirty="0"/>
              <a:t>NG!</a:t>
            </a:r>
          </a:p>
          <a:p>
            <a:pPr lvl="2"/>
            <a:r>
              <a:rPr lang="ja-JP" altLang="en-US" dirty="0"/>
              <a:t>ヘッダ行を</a:t>
            </a:r>
            <a:r>
              <a:rPr lang="en-US" altLang="ja-JP" dirty="0"/>
              <a:t>”Body”</a:t>
            </a:r>
            <a:r>
              <a:rPr lang="ja-JP" altLang="en-US" dirty="0"/>
              <a:t>にしてみると･･･</a:t>
            </a: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17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7EEB84E-BC5F-5E64-900D-7733E40B3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493" y="1363664"/>
            <a:ext cx="4759540" cy="505629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EB8052-2C26-4C11-702E-F7C587E00C2B}"/>
              </a:ext>
            </a:extLst>
          </p:cNvPr>
          <p:cNvSpPr txBox="1"/>
          <p:nvPr/>
        </p:nvSpPr>
        <p:spPr>
          <a:xfrm>
            <a:off x="2012063" y="2926080"/>
            <a:ext cx="4116335" cy="7832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92000" tIns="144000" rIns="192000" bIns="144000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大成功！＼</a:t>
            </a:r>
            <a:r>
              <a:rPr lang="en-US" altLang="ja-JP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(^o^)</a:t>
            </a: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9135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kern="0" dirty="0"/>
              <a:t>V14</a:t>
            </a:r>
            <a:r>
              <a:rPr lang="ja-JP" altLang="en-US" kern="0" dirty="0"/>
              <a:t>のメール新機能</a:t>
            </a:r>
            <a:r>
              <a:rPr lang="en-US" altLang="ja-JP" kern="0" dirty="0"/>
              <a:t>3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他のヘッダを日本語にしたら？</a:t>
            </a:r>
            <a:endParaRPr lang="en-US" altLang="ja-JP" dirty="0"/>
          </a:p>
          <a:p>
            <a:pPr lvl="1"/>
            <a:r>
              <a:rPr lang="en-US" altLang="ja-JP" dirty="0"/>
              <a:t>To</a:t>
            </a:r>
            <a:r>
              <a:rPr lang="ja-JP" altLang="en-US" dirty="0"/>
              <a:t>とか</a:t>
            </a:r>
            <a:r>
              <a:rPr lang="en-US" altLang="ja-JP" dirty="0"/>
              <a:t>CC</a:t>
            </a:r>
            <a:r>
              <a:rPr lang="ja-JP" altLang="en-US" dirty="0"/>
              <a:t>を日本語にしてみよう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普通に</a:t>
            </a:r>
            <a:r>
              <a:rPr lang="ja-JP" altLang="en-US"/>
              <a:t>送信出来ました</a:t>
            </a:r>
            <a:endParaRPr lang="en-US" altLang="ja-JP" dirty="0"/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18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8B801C2-E8D4-0352-F91D-138391E23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2420888"/>
            <a:ext cx="4046333" cy="2343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25508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kern="0" dirty="0"/>
              <a:t>V14</a:t>
            </a:r>
            <a:r>
              <a:rPr lang="ja-JP" altLang="en-US" kern="0" dirty="0"/>
              <a:t>のメール新機能</a:t>
            </a:r>
            <a:r>
              <a:rPr lang="en-US" altLang="ja-JP" kern="0" dirty="0"/>
              <a:t>3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利用条件は？</a:t>
            </a:r>
            <a:endParaRPr lang="en-US" altLang="ja-JP" dirty="0"/>
          </a:p>
          <a:p>
            <a:pPr lvl="1"/>
            <a:r>
              <a:rPr lang="en-US" altLang="ja-JP" dirty="0"/>
              <a:t>Notes</a:t>
            </a:r>
            <a:r>
              <a:rPr lang="ja-JP" altLang="en-US" dirty="0"/>
              <a:t>クライアント</a:t>
            </a:r>
            <a:r>
              <a:rPr lang="en-US" altLang="ja-JP" dirty="0"/>
              <a:t>Standard</a:t>
            </a:r>
            <a:r>
              <a:rPr lang="ja-JP" altLang="en-US" dirty="0"/>
              <a:t>版であること</a:t>
            </a:r>
            <a:endParaRPr lang="en-US" altLang="ja-JP" dirty="0"/>
          </a:p>
          <a:p>
            <a:pPr lvl="1"/>
            <a:r>
              <a:rPr lang="ja-JP" altLang="en-US" dirty="0"/>
              <a:t>メール</a:t>
            </a:r>
            <a:r>
              <a:rPr lang="en-US" altLang="ja-JP" dirty="0"/>
              <a:t>DB</a:t>
            </a:r>
            <a:r>
              <a:rPr lang="ja-JP" altLang="en-US" dirty="0"/>
              <a:t>に「文書の削除」の権限があること</a:t>
            </a:r>
            <a:endParaRPr lang="en-US" altLang="ja-JP" dirty="0"/>
          </a:p>
          <a:p>
            <a:pPr lvl="1"/>
            <a:r>
              <a:rPr lang="ja-JP" altLang="en-US" dirty="0"/>
              <a:t>テーマが「</a:t>
            </a:r>
            <a:r>
              <a:rPr lang="en-US" altLang="ja-JP" dirty="0"/>
              <a:t>Notes 11</a:t>
            </a:r>
            <a:r>
              <a:rPr lang="ja-JP" altLang="en-US" dirty="0"/>
              <a:t>のテーマ」であること</a:t>
            </a:r>
            <a:endParaRPr lang="en-US" altLang="ja-JP" dirty="0"/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19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2C652F7-28AD-55B6-E301-57A9BF9A68CD}"/>
              </a:ext>
            </a:extLst>
          </p:cNvPr>
          <p:cNvGrpSpPr/>
          <p:nvPr/>
        </p:nvGrpSpPr>
        <p:grpSpPr>
          <a:xfrm>
            <a:off x="1959211" y="3332154"/>
            <a:ext cx="4258103" cy="3119572"/>
            <a:chOff x="1469408" y="2129167"/>
            <a:chExt cx="3698544" cy="2709628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78F0540-4DE9-43CA-D0FC-BCC1AA5F1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9408" y="2129167"/>
              <a:ext cx="3698544" cy="2709628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2A5CE1E-FB4B-9A36-7611-A05D54AD718A}"/>
                </a:ext>
              </a:extLst>
            </p:cNvPr>
            <p:cNvSpPr/>
            <p:nvPr/>
          </p:nvSpPr>
          <p:spPr bwMode="auto">
            <a:xfrm>
              <a:off x="1572935" y="3768693"/>
              <a:ext cx="537919" cy="120919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466BC90-EE90-67F9-88EA-9BFFF492CE11}"/>
                </a:ext>
              </a:extLst>
            </p:cNvPr>
            <p:cNvSpPr/>
            <p:nvPr/>
          </p:nvSpPr>
          <p:spPr bwMode="auto">
            <a:xfrm>
              <a:off x="2532829" y="2999869"/>
              <a:ext cx="2598729" cy="23513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F4C048-0E70-CED3-A2F2-F279A68C6016}"/>
              </a:ext>
            </a:extLst>
          </p:cNvPr>
          <p:cNvSpPr txBox="1"/>
          <p:nvPr/>
        </p:nvSpPr>
        <p:spPr>
          <a:xfrm>
            <a:off x="7181756" y="5494336"/>
            <a:ext cx="4771065" cy="6669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67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ポリシーでの制御は出来なさそうなので、利用させたくない場合は要注意！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2169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41621-A3E3-45FE-9F8E-011868F4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996952"/>
            <a:ext cx="12192000" cy="2166937"/>
          </a:xfrm>
          <a:solidFill>
            <a:srgbClr val="000000"/>
          </a:solidFill>
        </p:spPr>
        <p:txBody>
          <a:bodyPr/>
          <a:lstStyle/>
          <a:p>
            <a:pPr marL="990575" indent="-990575">
              <a:buFont typeface="+mj-lt"/>
              <a:buAutoNum type="arabicPeriod"/>
            </a:pPr>
            <a:r>
              <a:rPr kumimoji="1" lang="ja-JP" altLang="en-US" dirty="0">
                <a:solidFill>
                  <a:srgbClr val="FFC000"/>
                </a:solidFill>
              </a:rPr>
              <a:t>メールの遅延配信</a:t>
            </a:r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04FC17-0E55-5EED-DAD3-8809A75A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0916" y="6530768"/>
            <a:ext cx="873957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2</a:t>
            </a:fld>
            <a:r>
              <a:rPr lang="en-US" altLang="ja-JP"/>
              <a:t> </a:t>
            </a:r>
            <a:r>
              <a:rPr lang="ja-JP" altLang="en-US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696373920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41621-A3E3-45FE-9F8E-011868F4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780928"/>
            <a:ext cx="12192000" cy="2166937"/>
          </a:xfrm>
          <a:solidFill>
            <a:srgbClr val="000000"/>
          </a:solidFill>
        </p:spPr>
        <p:txBody>
          <a:bodyPr/>
          <a:lstStyle/>
          <a:p>
            <a:pPr marL="990575" indent="-990575">
              <a:buFont typeface="+mj-lt"/>
              <a:buAutoNum type="arabicPeriod" startAt="4"/>
            </a:pPr>
            <a:r>
              <a:rPr kumimoji="1" lang="en-US" altLang="ja-JP" dirty="0">
                <a:solidFill>
                  <a:srgbClr val="FFC000"/>
                </a:solidFill>
              </a:rPr>
              <a:t>Verse</a:t>
            </a:r>
            <a:r>
              <a:rPr kumimoji="1" lang="ja-JP" altLang="en-US" dirty="0">
                <a:solidFill>
                  <a:srgbClr val="FFC000"/>
                </a:solidFill>
              </a:rPr>
              <a:t>と</a:t>
            </a:r>
            <a:r>
              <a:rPr kumimoji="1" lang="en-US" altLang="ja-JP" dirty="0">
                <a:solidFill>
                  <a:srgbClr val="FFC000"/>
                </a:solidFill>
              </a:rPr>
              <a:t>Nomad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04FC17-0E55-5EED-DAD3-8809A75A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0916" y="6530768"/>
            <a:ext cx="873957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20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94256982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kern="0" dirty="0"/>
              <a:t>Verse</a:t>
            </a:r>
            <a:r>
              <a:rPr lang="ja-JP" altLang="en-US" kern="0" dirty="0"/>
              <a:t>と</a:t>
            </a:r>
            <a:r>
              <a:rPr lang="en-US" altLang="ja-JP" kern="0" dirty="0"/>
              <a:t>Nomad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実は最初から使える</a:t>
            </a:r>
            <a:endParaRPr lang="en-US" altLang="ja-JP" dirty="0"/>
          </a:p>
          <a:p>
            <a:pPr lvl="1"/>
            <a:r>
              <a:rPr lang="ja-JP" altLang="en-US" dirty="0"/>
              <a:t>インストール作業は不要</a:t>
            </a:r>
            <a:endParaRPr lang="en-US" altLang="ja-JP" dirty="0"/>
          </a:p>
          <a:p>
            <a:pPr lvl="1"/>
            <a:r>
              <a:rPr lang="en-US" altLang="ja-JP" dirty="0"/>
              <a:t>Verse</a:t>
            </a:r>
            <a:r>
              <a:rPr lang="ja-JP" altLang="en-US" dirty="0"/>
              <a:t>は</a:t>
            </a:r>
            <a:r>
              <a:rPr lang="en-US" altLang="ja-JP" dirty="0"/>
              <a:t>3.1.0</a:t>
            </a:r>
            <a:r>
              <a:rPr lang="ja-JP" altLang="en-US" dirty="0"/>
              <a:t>がインストール済</a:t>
            </a:r>
            <a:endParaRPr lang="en-US" altLang="ja-JP" dirty="0"/>
          </a:p>
          <a:p>
            <a:pPr lvl="1"/>
            <a:r>
              <a:rPr lang="en-US" altLang="ja-JP" dirty="0"/>
              <a:t>Nomad</a:t>
            </a:r>
            <a:r>
              <a:rPr lang="ja-JP" altLang="en-US" dirty="0"/>
              <a:t>は</a:t>
            </a:r>
            <a:r>
              <a:rPr lang="en-US" altLang="ja-JP" dirty="0"/>
              <a:t>1.0.9</a:t>
            </a:r>
            <a:r>
              <a:rPr lang="ja-JP" altLang="en-US" dirty="0"/>
              <a:t>がインストール済</a:t>
            </a: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873957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21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A46072-CB47-7605-E3E9-71B6BEF6E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674" y="3474246"/>
            <a:ext cx="4762500" cy="294322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54B108C-1CEC-663F-2F53-73D9576AF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321" y="1681895"/>
            <a:ext cx="3746500" cy="4735576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4690283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41621-A3E3-45FE-9F8E-011868F4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2936"/>
            <a:ext cx="12192000" cy="2166937"/>
          </a:xfrm>
          <a:solidFill>
            <a:srgbClr val="000000"/>
          </a:solidFill>
        </p:spPr>
        <p:txBody>
          <a:bodyPr/>
          <a:lstStyle/>
          <a:p>
            <a:pPr marL="990575" indent="-990575">
              <a:buFont typeface="+mj-lt"/>
              <a:buAutoNum type="arabicPeriod" startAt="5"/>
            </a:pPr>
            <a:r>
              <a:rPr kumimoji="1" lang="ja-JP" altLang="en-US">
                <a:solidFill>
                  <a:srgbClr val="FFC000"/>
                </a:solidFill>
              </a:rPr>
              <a:t>メール</a:t>
            </a:r>
            <a:r>
              <a:rPr kumimoji="1" lang="en-US" altLang="ja-JP" dirty="0">
                <a:solidFill>
                  <a:srgbClr val="FFC000"/>
                </a:solidFill>
              </a:rPr>
              <a:t>/</a:t>
            </a:r>
            <a:r>
              <a:rPr kumimoji="1" lang="ja-JP" altLang="en-US" dirty="0">
                <a:solidFill>
                  <a:srgbClr val="FFC000"/>
                </a:solidFill>
              </a:rPr>
              <a:t>カレンダー機能</a:t>
            </a:r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04FC17-0E55-5EED-DAD3-8809A75A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0916" y="6530768"/>
            <a:ext cx="873957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22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098489168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メール機能の強化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" name="スライド番号プレースホルダ 3">
            <a:extLst>
              <a:ext uri="{FF2B5EF4-FFF2-40B4-BE49-F238E27FC236}">
                <a16:creationId xmlns:a16="http://schemas.microsoft.com/office/drawing/2014/main" id="{93103B08-F86F-D685-4CA3-33C54EBD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0916" y="6530768"/>
            <a:ext cx="873957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23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6E175D-E73F-2A54-B2AB-07325DCBC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6" y="1363664"/>
            <a:ext cx="11262239" cy="5105536"/>
          </a:xfrm>
        </p:spPr>
        <p:txBody>
          <a:bodyPr>
            <a:normAutofit/>
          </a:bodyPr>
          <a:lstStyle/>
          <a:p>
            <a:r>
              <a:rPr lang="en-US" altLang="ja-JP" sz="2933" dirty="0"/>
              <a:t>Outlook </a:t>
            </a:r>
            <a:r>
              <a:rPr lang="ja-JP" altLang="en-US" sz="2933" dirty="0"/>
              <a:t>からの </a:t>
            </a:r>
            <a:r>
              <a:rPr lang="en-US" altLang="ja-JP" sz="2933" dirty="0"/>
              <a:t>.msg </a:t>
            </a:r>
            <a:r>
              <a:rPr lang="ja-JP" altLang="en-US" sz="2933" dirty="0"/>
              <a:t>ファイルのサポート</a:t>
            </a:r>
            <a:endParaRPr lang="en-US" altLang="ja-JP" sz="2933" dirty="0"/>
          </a:p>
          <a:p>
            <a:pPr marL="958827" lvl="1" indent="-425440"/>
            <a:r>
              <a:rPr lang="en-US" altLang="ja-JP" sz="2267" dirty="0"/>
              <a:t>Outlook</a:t>
            </a:r>
            <a:r>
              <a:rPr lang="ja-JP" altLang="en-US" sz="2267" dirty="0"/>
              <a:t>から「</a:t>
            </a:r>
            <a:r>
              <a:rPr lang="en-US" altLang="ja-JP" sz="2267" dirty="0"/>
              <a:t>****.msg</a:t>
            </a:r>
            <a:r>
              <a:rPr lang="ja-JP" altLang="en-US" sz="2267" dirty="0"/>
              <a:t>」というファイルが添付されていても表示できるようになった</a:t>
            </a:r>
            <a:endParaRPr lang="en-US" altLang="ja-JP" sz="2267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31EF9B7-A9A0-BC62-F20C-566FD95BB05A}"/>
              </a:ext>
            </a:extLst>
          </p:cNvPr>
          <p:cNvGrpSpPr/>
          <p:nvPr/>
        </p:nvGrpSpPr>
        <p:grpSpPr>
          <a:xfrm>
            <a:off x="1166949" y="2656115"/>
            <a:ext cx="4929051" cy="3696788"/>
            <a:chOff x="1247502" y="1992086"/>
            <a:chExt cx="3696788" cy="2772591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EEE320C-5914-93F3-F121-3F895B51E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7502" y="1992086"/>
              <a:ext cx="3696788" cy="2772591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0F36823-4622-333D-A627-7BFC0DD71D8E}"/>
                </a:ext>
              </a:extLst>
            </p:cNvPr>
            <p:cNvSpPr/>
            <p:nvPr/>
          </p:nvSpPr>
          <p:spPr bwMode="auto">
            <a:xfrm>
              <a:off x="3272246" y="3050177"/>
              <a:ext cx="855617" cy="248194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9" name="矢印: 右 8">
            <a:extLst>
              <a:ext uri="{FF2B5EF4-FFF2-40B4-BE49-F238E27FC236}">
                <a16:creationId xmlns:a16="http://schemas.microsoft.com/office/drawing/2014/main" id="{CA643160-7BB6-CDB5-5104-E6CA95477BF6}"/>
              </a:ext>
            </a:extLst>
          </p:cNvPr>
          <p:cNvSpPr/>
          <p:nvPr/>
        </p:nvSpPr>
        <p:spPr bwMode="auto">
          <a:xfrm>
            <a:off x="6096000" y="3795848"/>
            <a:ext cx="949235" cy="1203960"/>
          </a:xfrm>
          <a:prstGeom prst="rightArrow">
            <a:avLst>
              <a:gd name="adj1" fmla="val 50000"/>
              <a:gd name="adj2" fmla="val 5868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ja-JP" altLang="en-US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A1D778A-9B0F-53FF-2F6E-AA624812801B}"/>
              </a:ext>
            </a:extLst>
          </p:cNvPr>
          <p:cNvGrpSpPr/>
          <p:nvPr/>
        </p:nvGrpSpPr>
        <p:grpSpPr>
          <a:xfrm>
            <a:off x="6940733" y="2656115"/>
            <a:ext cx="5085804" cy="3770811"/>
            <a:chOff x="5205549" y="1992086"/>
            <a:chExt cx="3814353" cy="2828108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0A94F5AB-959C-F1E5-F0C7-B45CC8EFA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8247" y="1992086"/>
              <a:ext cx="3706368" cy="2779776"/>
            </a:xfrm>
            <a:prstGeom prst="rect">
              <a:avLst/>
            </a:prstGeom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B05E7674-A420-AB6F-B8E9-FD0BA52B2C50}"/>
                </a:ext>
              </a:extLst>
            </p:cNvPr>
            <p:cNvSpPr/>
            <p:nvPr/>
          </p:nvSpPr>
          <p:spPr bwMode="auto">
            <a:xfrm>
              <a:off x="5205549" y="4247604"/>
              <a:ext cx="3814353" cy="57259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8678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カレンダー機能の強化</a:t>
            </a:r>
          </a:p>
        </p:txBody>
      </p:sp>
      <p:sp>
        <p:nvSpPr>
          <p:cNvPr id="2" name="スライド番号プレースホルダ 3">
            <a:extLst>
              <a:ext uri="{FF2B5EF4-FFF2-40B4-BE49-F238E27FC236}">
                <a16:creationId xmlns:a16="http://schemas.microsoft.com/office/drawing/2014/main" id="{93103B08-F86F-D685-4CA3-33C54EBD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0916" y="6530768"/>
            <a:ext cx="873957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24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6E175D-E73F-2A54-B2AB-07325DCBC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6" y="1363664"/>
            <a:ext cx="11262239" cy="5105536"/>
          </a:xfrm>
        </p:spPr>
        <p:txBody>
          <a:bodyPr>
            <a:normAutofit/>
          </a:bodyPr>
          <a:lstStyle/>
          <a:p>
            <a:r>
              <a:rPr lang="ja-JP" altLang="en-US" sz="2933" dirty="0"/>
              <a:t>オンライン会議への参加方法の強化</a:t>
            </a:r>
            <a:endParaRPr lang="en-US" altLang="ja-JP" sz="2933" dirty="0"/>
          </a:p>
          <a:p>
            <a:pPr marL="958827" lvl="1" indent="-425440"/>
            <a:r>
              <a:rPr lang="ja-JP" altLang="en-US" sz="2267" dirty="0"/>
              <a:t>会議招集に「アラーム」を設定している場合、アラームが表示されたときに</a:t>
            </a:r>
            <a:r>
              <a:rPr lang="en-US" altLang="ja-JP" sz="2267" dirty="0"/>
              <a:t>[</a:t>
            </a:r>
            <a:r>
              <a:rPr lang="ja-JP" altLang="en-US" sz="2267" dirty="0"/>
              <a:t>参加</a:t>
            </a:r>
            <a:r>
              <a:rPr lang="en-US" altLang="ja-JP" sz="2267" dirty="0"/>
              <a:t>]</a:t>
            </a:r>
            <a:r>
              <a:rPr lang="ja-JP" altLang="en-US" sz="2267" dirty="0"/>
              <a:t>ボタンで会議に参加可能</a:t>
            </a:r>
            <a:endParaRPr lang="en-US" altLang="ja-JP" sz="2267" dirty="0"/>
          </a:p>
          <a:p>
            <a:pPr marL="1492213" lvl="2" indent="-425440"/>
            <a:r>
              <a:rPr lang="ja-JP" altLang="en-US" dirty="0"/>
              <a:t>オンライン会議でないと利用不可</a:t>
            </a:r>
            <a:endParaRPr lang="en-US" altLang="ja-JP" dirty="0"/>
          </a:p>
          <a:p>
            <a:pPr marL="1492213" lvl="2" indent="-425440"/>
            <a:r>
              <a:rPr lang="ja-JP" altLang="en-US" dirty="0"/>
              <a:t>参加者（受信者）は受け取った会議招集を編集することでアラーム設定可能･･･</a:t>
            </a:r>
            <a:endParaRPr lang="en-US" altLang="ja-JP" dirty="0"/>
          </a:p>
          <a:p>
            <a:pPr marL="2101798" lvl="3" indent="-425440"/>
            <a:r>
              <a:rPr lang="en-US" altLang="ja-JP" sz="2000" b="1" dirty="0">
                <a:solidFill>
                  <a:srgbClr val="C00000"/>
                </a:solidFill>
              </a:rPr>
              <a:t>OnTime</a:t>
            </a:r>
            <a:r>
              <a:rPr lang="ja-JP" altLang="en-US" sz="2000" b="1" dirty="0">
                <a:solidFill>
                  <a:srgbClr val="C00000"/>
                </a:solidFill>
              </a:rPr>
              <a:t>は会議招集送信時に受信者にもアラームを設定できる（とのこと）</a:t>
            </a:r>
            <a:endParaRPr lang="en-US" altLang="ja-JP" sz="2000" b="1" dirty="0">
              <a:solidFill>
                <a:srgbClr val="C00000"/>
              </a:solidFill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422C472-F41B-DB4F-EBD3-88F74BF4C598}"/>
              </a:ext>
            </a:extLst>
          </p:cNvPr>
          <p:cNvGrpSpPr/>
          <p:nvPr/>
        </p:nvGrpSpPr>
        <p:grpSpPr>
          <a:xfrm>
            <a:off x="2369095" y="3749778"/>
            <a:ext cx="4338320" cy="2266951"/>
            <a:chOff x="1776821" y="2571750"/>
            <a:chExt cx="3253740" cy="170021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0271E03-DBFB-DBA3-FA23-7F16A2BE7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6821" y="2571750"/>
              <a:ext cx="3253740" cy="1700213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1AD906A-382A-3FD0-ACC4-7239582C7D5F}"/>
                </a:ext>
              </a:extLst>
            </p:cNvPr>
            <p:cNvSpPr/>
            <p:nvPr/>
          </p:nvSpPr>
          <p:spPr bwMode="auto">
            <a:xfrm>
              <a:off x="4251961" y="3487782"/>
              <a:ext cx="705394" cy="261257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8432011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41621-A3E3-45FE-9F8E-011868F4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4944"/>
            <a:ext cx="12192000" cy="2166937"/>
          </a:xfrm>
          <a:solidFill>
            <a:srgbClr val="000000"/>
          </a:solidFill>
        </p:spPr>
        <p:txBody>
          <a:bodyPr/>
          <a:lstStyle/>
          <a:p>
            <a:pPr marL="990575" indent="-990575">
              <a:buFont typeface="+mj-lt"/>
              <a:buAutoNum type="arabicPeriod" startAt="6"/>
            </a:pPr>
            <a:r>
              <a:rPr kumimoji="1" lang="ja-JP" altLang="en-US" dirty="0">
                <a:solidFill>
                  <a:srgbClr val="FFC000"/>
                </a:solidFill>
              </a:rPr>
              <a:t>ワークスペース</a:t>
            </a:r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04FC17-0E55-5EED-DAD3-8809A75A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0916" y="653076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25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690144575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kern="0"/>
              <a:t>ワークスペースの強化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7" y="1363664"/>
            <a:ext cx="11253531" cy="5105537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長い長いタイトルの</a:t>
            </a:r>
            <a:r>
              <a:rPr lang="en-US" altLang="ja-JP" dirty="0"/>
              <a:t>Notes</a:t>
            </a:r>
            <a:r>
              <a:rPr lang="ja-JP" altLang="en-US" dirty="0"/>
              <a:t>アプリケーション</a:t>
            </a:r>
            <a:r>
              <a:rPr lang="ja-JP" altLang="en-US"/>
              <a:t>に対応</a:t>
            </a:r>
            <a:endParaRPr lang="en-US" altLang="ja-JP" dirty="0"/>
          </a:p>
          <a:p>
            <a:pPr lvl="1"/>
            <a:r>
              <a:rPr lang="ja-JP" altLang="en-US" dirty="0"/>
              <a:t>プリファレンスで「ワークスペースアイコンで長いデータベース名を表示する」にチェックを付けると･･･</a:t>
            </a:r>
            <a:endParaRPr lang="en-US" altLang="ja-JP" dirty="0"/>
          </a:p>
          <a:p>
            <a:pPr lvl="2"/>
            <a:r>
              <a:rPr lang="ja-JP" altLang="en-US" dirty="0"/>
              <a:t>即時反映！！</a:t>
            </a:r>
            <a:endParaRPr lang="en-US" altLang="ja-JP" dirty="0"/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26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F0FCCE3-D77C-302F-6E6E-ACE87212C22D}"/>
              </a:ext>
            </a:extLst>
          </p:cNvPr>
          <p:cNvGrpSpPr/>
          <p:nvPr/>
        </p:nvGrpSpPr>
        <p:grpSpPr>
          <a:xfrm>
            <a:off x="4436506" y="2808874"/>
            <a:ext cx="5473849" cy="3608685"/>
            <a:chOff x="988709" y="2054408"/>
            <a:chExt cx="3857625" cy="254317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9CF832C-5090-8B9A-52EA-AB00E2161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8709" y="2054408"/>
              <a:ext cx="3857625" cy="2543175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CB7CD6C-317E-2298-C6F0-8C3C54C6C519}"/>
                </a:ext>
              </a:extLst>
            </p:cNvPr>
            <p:cNvSpPr/>
            <p:nvPr/>
          </p:nvSpPr>
          <p:spPr bwMode="auto">
            <a:xfrm>
              <a:off x="2019652" y="3350622"/>
              <a:ext cx="2552348" cy="111035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67794858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kern="0"/>
              <a:t>ワークスペースの強化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7" y="1363664"/>
            <a:ext cx="11253531" cy="5105537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長い長いタイトルの</a:t>
            </a:r>
            <a:r>
              <a:rPr lang="en-US" altLang="ja-JP" dirty="0"/>
              <a:t>Notes</a:t>
            </a:r>
            <a:r>
              <a:rPr lang="ja-JP" altLang="en-US" dirty="0"/>
              <a:t>アプリケーションに対応</a:t>
            </a:r>
            <a:r>
              <a:rPr lang="en-US" altLang="ja-JP" dirty="0"/>
              <a:t>!?</a:t>
            </a:r>
          </a:p>
          <a:p>
            <a:pPr lvl="1"/>
            <a:r>
              <a:rPr lang="ja-JP" altLang="en-US" dirty="0"/>
              <a:t>ワークスペース上で省略されずに表示されます！</a:t>
            </a:r>
            <a:endParaRPr lang="en-US" altLang="ja-JP" dirty="0"/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27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798186-77D7-E1C7-D69C-79D1DBB84A9E}"/>
              </a:ext>
            </a:extLst>
          </p:cNvPr>
          <p:cNvSpPr txBox="1"/>
          <p:nvPr/>
        </p:nvSpPr>
        <p:spPr>
          <a:xfrm>
            <a:off x="2629989" y="5528878"/>
            <a:ext cx="1663337" cy="5409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48000" bIns="0" rtlCol="0" anchor="ctr" anchorCtr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Before</a:t>
            </a:r>
            <a:endParaRPr lang="ja-JP" alt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55DF082-F53C-3A4C-D761-C1202C1A2D43}"/>
              </a:ext>
            </a:extLst>
          </p:cNvPr>
          <p:cNvGrpSpPr/>
          <p:nvPr/>
        </p:nvGrpSpPr>
        <p:grpSpPr>
          <a:xfrm>
            <a:off x="1300481" y="2376968"/>
            <a:ext cx="4563292" cy="3213464"/>
            <a:chOff x="975360" y="1782726"/>
            <a:chExt cx="3422469" cy="2410098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0DE6ED9-5306-02BC-D8F6-E1A430755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4549" y="1838244"/>
              <a:ext cx="3383280" cy="2354580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93C53AB-601F-5173-8E1D-959D802DC2EF}"/>
                </a:ext>
              </a:extLst>
            </p:cNvPr>
            <p:cNvSpPr/>
            <p:nvPr/>
          </p:nvSpPr>
          <p:spPr bwMode="auto">
            <a:xfrm>
              <a:off x="975360" y="1782726"/>
              <a:ext cx="631371" cy="89516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A95DA58-23A5-92C9-D700-CD4681540AB3}"/>
              </a:ext>
            </a:extLst>
          </p:cNvPr>
          <p:cNvGrpSpPr/>
          <p:nvPr/>
        </p:nvGrpSpPr>
        <p:grpSpPr>
          <a:xfrm>
            <a:off x="6693988" y="2450992"/>
            <a:ext cx="4540976" cy="3640840"/>
            <a:chOff x="5020491" y="1838244"/>
            <a:chExt cx="3405732" cy="2730630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4480AC9-29D1-A829-98EE-DB4B373EE704}"/>
                </a:ext>
              </a:extLst>
            </p:cNvPr>
            <p:cNvSpPr txBox="1"/>
            <p:nvPr/>
          </p:nvSpPr>
          <p:spPr>
            <a:xfrm>
              <a:off x="6107973" y="4163191"/>
              <a:ext cx="1247503" cy="40568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tIns="48000" bIns="0" rtlCol="0" anchor="ctr" anchorCtr="0">
              <a:spAutoFit/>
            </a:bodyPr>
            <a:lstStyle/>
            <a:p>
              <a:pPr algn="ctr"/>
              <a:r>
                <a:rPr lang="en-US" altLang="ja-JP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After</a:t>
              </a:r>
              <a:endParaRPr lang="ja-JP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3C1ED0F5-F582-7BBB-8212-6BA13850DBA4}"/>
                </a:ext>
              </a:extLst>
            </p:cNvPr>
            <p:cNvGrpSpPr/>
            <p:nvPr/>
          </p:nvGrpSpPr>
          <p:grpSpPr>
            <a:xfrm>
              <a:off x="5020491" y="1838244"/>
              <a:ext cx="3405732" cy="2354580"/>
              <a:chOff x="5020491" y="1838244"/>
              <a:chExt cx="3405732" cy="2354580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DFE10D55-D780-6C6C-1603-115105606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7228" y="1838244"/>
                <a:ext cx="3388995" cy="2354580"/>
              </a:xfrm>
              <a:prstGeom prst="rect">
                <a:avLst/>
              </a:prstGeom>
            </p:spPr>
          </p:pic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5E1BAAC-0E65-4F7F-BB95-89C6E448C569}"/>
                  </a:ext>
                </a:extLst>
              </p:cNvPr>
              <p:cNvSpPr/>
              <p:nvPr/>
            </p:nvSpPr>
            <p:spPr bwMode="auto">
              <a:xfrm>
                <a:off x="5020491" y="1838244"/>
                <a:ext cx="631371" cy="950676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9170"/>
                <a:endParaRPr lang="ja-JP" altLang="en-US">
                  <a:solidFill>
                    <a:schemeClr val="bg1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</p:grpSp>
      <p:sp>
        <p:nvSpPr>
          <p:cNvPr id="18" name="矢印: 右 17">
            <a:extLst>
              <a:ext uri="{FF2B5EF4-FFF2-40B4-BE49-F238E27FC236}">
                <a16:creationId xmlns:a16="http://schemas.microsoft.com/office/drawing/2014/main" id="{BE156A70-F601-1773-F005-15080C13F202}"/>
              </a:ext>
            </a:extLst>
          </p:cNvPr>
          <p:cNvSpPr/>
          <p:nvPr/>
        </p:nvSpPr>
        <p:spPr bwMode="auto">
          <a:xfrm>
            <a:off x="5836197" y="3316832"/>
            <a:ext cx="949235" cy="1203960"/>
          </a:xfrm>
          <a:prstGeom prst="rightArrow">
            <a:avLst>
              <a:gd name="adj1" fmla="val 50000"/>
              <a:gd name="adj2" fmla="val 5868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ja-JP" altLang="en-US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3171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ワークスペースの強化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7" y="1363664"/>
            <a:ext cx="11118853" cy="5105537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限界はある･･･</a:t>
            </a:r>
            <a:endParaRPr lang="en-US" altLang="ja-JP" dirty="0"/>
          </a:p>
          <a:p>
            <a:pPr lvl="1"/>
            <a:r>
              <a:rPr lang="ja-JP" altLang="en-US" dirty="0"/>
              <a:t>あまり長い名前は付けないように！</a:t>
            </a:r>
            <a:endParaRPr lang="en-US" altLang="ja-JP" dirty="0"/>
          </a:p>
          <a:p>
            <a:pPr lvl="1"/>
            <a:r>
              <a:rPr lang="ja-JP" altLang="en-US" dirty="0"/>
              <a:t>マウスホバー時にタイトル全部が表示されるのは</a:t>
            </a:r>
            <a:r>
              <a:rPr lang="en-US" altLang="ja-JP" dirty="0"/>
              <a:t>12.0</a:t>
            </a:r>
            <a:r>
              <a:rPr lang="ja-JP" altLang="en-US" dirty="0"/>
              <a:t>から！</a:t>
            </a:r>
            <a:endParaRPr lang="en-US" altLang="ja-JP" dirty="0"/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28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36EE6C3-8E57-14E7-482C-8D1BC5F88863}"/>
              </a:ext>
            </a:extLst>
          </p:cNvPr>
          <p:cNvGraphicFramePr>
            <a:graphicFrameLocks noGrp="1"/>
          </p:cNvGraphicFramePr>
          <p:nvPr/>
        </p:nvGraphicFramePr>
        <p:xfrm>
          <a:off x="1404984" y="2981673"/>
          <a:ext cx="5991077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5252">
                  <a:extLst>
                    <a:ext uri="{9D8B030D-6E8A-4147-A177-3AD203B41FA5}">
                      <a16:colId xmlns:a16="http://schemas.microsoft.com/office/drawing/2014/main" val="3713956422"/>
                    </a:ext>
                  </a:extLst>
                </a:gridCol>
                <a:gridCol w="4265825">
                  <a:extLst>
                    <a:ext uri="{9D8B030D-6E8A-4147-A177-3AD203B41FA5}">
                      <a16:colId xmlns:a16="http://schemas.microsoft.com/office/drawing/2014/main" val="2319404223"/>
                    </a:ext>
                  </a:extLst>
                </a:gridCol>
              </a:tblGrid>
              <a:tr h="406400">
                <a:tc gridSpan="2">
                  <a:txBody>
                    <a:bodyPr/>
                    <a:lstStyle/>
                    <a:p>
                      <a:r>
                        <a:rPr kumimoji="1" lang="en-US" altLang="ja-JP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Notes DB</a:t>
                      </a:r>
                      <a:r>
                        <a:rPr kumimoji="1" lang="ja-JP" altLang="en-US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のタイトルの長さ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75452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kumimoji="1" lang="ja-JP" altLang="en-US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全角のみ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</a:t>
                      </a:r>
                      <a:r>
                        <a:rPr kumimoji="1" lang="ja-JP" altLang="en-US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8743347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kumimoji="1" lang="ja-JP" altLang="en-US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半角のみ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96</a:t>
                      </a:r>
                      <a:r>
                        <a:rPr kumimoji="1" lang="ja-JP" altLang="en-US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44625864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kumimoji="1" lang="ja-JP" altLang="en-US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全角半角混在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混在具合により異なるので詳細不明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65096866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36CFCE3C-8CFB-E228-E436-1C026EB73E4B}"/>
              </a:ext>
            </a:extLst>
          </p:cNvPr>
          <p:cNvGraphicFramePr>
            <a:graphicFrameLocks noGrp="1"/>
          </p:cNvGraphicFramePr>
          <p:nvPr/>
        </p:nvGraphicFramePr>
        <p:xfrm>
          <a:off x="1404983" y="4730389"/>
          <a:ext cx="5991077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5252">
                  <a:extLst>
                    <a:ext uri="{9D8B030D-6E8A-4147-A177-3AD203B41FA5}">
                      <a16:colId xmlns:a16="http://schemas.microsoft.com/office/drawing/2014/main" val="3713956422"/>
                    </a:ext>
                  </a:extLst>
                </a:gridCol>
                <a:gridCol w="4265825">
                  <a:extLst>
                    <a:ext uri="{9D8B030D-6E8A-4147-A177-3AD203B41FA5}">
                      <a16:colId xmlns:a16="http://schemas.microsoft.com/office/drawing/2014/main" val="2319404223"/>
                    </a:ext>
                  </a:extLst>
                </a:gridCol>
              </a:tblGrid>
              <a:tr h="406400">
                <a:tc gridSpan="2">
                  <a:txBody>
                    <a:bodyPr/>
                    <a:lstStyle/>
                    <a:p>
                      <a:r>
                        <a:rPr kumimoji="1" lang="ja-JP" altLang="en-US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省略せずに表示される最大長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75452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kumimoji="1" lang="ja-JP" altLang="en-US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全角のみ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</a:t>
                      </a:r>
                      <a:r>
                        <a:rPr kumimoji="1" lang="ja-JP" altLang="en-US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8743347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kumimoji="1" lang="ja-JP" altLang="en-US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半角のみ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</a:t>
                      </a:r>
                      <a:r>
                        <a:rPr kumimoji="1" lang="ja-JP" altLang="en-US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44625864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kumimoji="1" lang="ja-JP" altLang="en-US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全角半角混在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混在具合により異なるので詳細不明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65096866"/>
                  </a:ext>
                </a:extLst>
              </a:tr>
            </a:tbl>
          </a:graphicData>
        </a:graphic>
      </p:graphicFrame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21D49FF-759F-CD99-E331-7E9B8B632CBE}"/>
              </a:ext>
            </a:extLst>
          </p:cNvPr>
          <p:cNvGrpSpPr/>
          <p:nvPr/>
        </p:nvGrpSpPr>
        <p:grpSpPr>
          <a:xfrm>
            <a:off x="7493879" y="3058570"/>
            <a:ext cx="4556760" cy="3297420"/>
            <a:chOff x="5620409" y="2293927"/>
            <a:chExt cx="3417570" cy="247306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D48907A-9F12-A7B9-533C-98FC8ACA6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0409" y="2372407"/>
              <a:ext cx="3417570" cy="2394585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79D1147-4646-33E0-5E9C-4C44A3E2A6B6}"/>
                </a:ext>
              </a:extLst>
            </p:cNvPr>
            <p:cNvSpPr/>
            <p:nvPr/>
          </p:nvSpPr>
          <p:spPr bwMode="auto">
            <a:xfrm>
              <a:off x="5620409" y="2293927"/>
              <a:ext cx="631371" cy="99138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38477324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ワークスペースの強化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7" y="1363664"/>
            <a:ext cx="11118853" cy="5105537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ワークスペースはどう変化する？</a:t>
            </a:r>
            <a:endParaRPr lang="en-US" altLang="ja-JP" dirty="0"/>
          </a:p>
          <a:p>
            <a:pPr lvl="1"/>
            <a:r>
              <a:rPr lang="ja-JP" altLang="en-US" dirty="0"/>
              <a:t>長い名前を表示するとワークスペースを圧迫しない？</a:t>
            </a:r>
            <a:endParaRPr lang="en-US" altLang="ja-JP" dirty="0"/>
          </a:p>
          <a:p>
            <a:pPr lvl="2"/>
            <a:r>
              <a:rPr lang="ja-JP" altLang="en-US" dirty="0"/>
              <a:t>若干広がるけどほぼ影響はない</a:t>
            </a:r>
            <a:endParaRPr lang="en-US" altLang="ja-JP" dirty="0"/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29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2D35A376-A65A-058E-4EAA-70DC5857B66A}"/>
              </a:ext>
            </a:extLst>
          </p:cNvPr>
          <p:cNvSpPr/>
          <p:nvPr/>
        </p:nvSpPr>
        <p:spPr bwMode="auto">
          <a:xfrm>
            <a:off x="5822099" y="3314451"/>
            <a:ext cx="949235" cy="1203960"/>
          </a:xfrm>
          <a:prstGeom prst="rightArrow">
            <a:avLst>
              <a:gd name="adj1" fmla="val 50000"/>
              <a:gd name="adj2" fmla="val 5868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ja-JP" altLang="en-US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5C80CA2-A079-2126-E724-1133619BD1F1}"/>
              </a:ext>
            </a:extLst>
          </p:cNvPr>
          <p:cNvGrpSpPr/>
          <p:nvPr/>
        </p:nvGrpSpPr>
        <p:grpSpPr>
          <a:xfrm>
            <a:off x="1502861" y="2881517"/>
            <a:ext cx="4124960" cy="3622432"/>
            <a:chOff x="1127146" y="2161137"/>
            <a:chExt cx="3093720" cy="271682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26365E7-6A39-BAC5-5792-92078C8EA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146" y="2161137"/>
              <a:ext cx="3093720" cy="2346960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E5F4E7C-198D-95B9-DB78-37175C214E1B}"/>
                </a:ext>
              </a:extLst>
            </p:cNvPr>
            <p:cNvSpPr txBox="1"/>
            <p:nvPr/>
          </p:nvSpPr>
          <p:spPr>
            <a:xfrm>
              <a:off x="2044336" y="4472278"/>
              <a:ext cx="1247503" cy="40568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tIns="48000" bIns="0" rtlCol="0" anchor="ctr" anchorCtr="0">
              <a:spAutoFit/>
            </a:bodyPr>
            <a:lstStyle/>
            <a:p>
              <a:pPr algn="ctr"/>
              <a:r>
                <a:rPr lang="en-US" altLang="ja-JP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Before</a:t>
              </a:r>
              <a:endParaRPr lang="ja-JP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12224B3-ACFB-D82B-1E76-8BC25687F7A1}"/>
              </a:ext>
            </a:extLst>
          </p:cNvPr>
          <p:cNvGrpSpPr/>
          <p:nvPr/>
        </p:nvGrpSpPr>
        <p:grpSpPr>
          <a:xfrm>
            <a:off x="6885576" y="2881517"/>
            <a:ext cx="4953000" cy="3644476"/>
            <a:chOff x="5164182" y="2161137"/>
            <a:chExt cx="3714750" cy="2733357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16A88D6-4BF2-4042-06E5-7203C3D16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4182" y="2161137"/>
              <a:ext cx="3714750" cy="251841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44D2DF3-57D6-4CCE-4122-392CA239A66B}"/>
                </a:ext>
              </a:extLst>
            </p:cNvPr>
            <p:cNvSpPr txBox="1"/>
            <p:nvPr/>
          </p:nvSpPr>
          <p:spPr>
            <a:xfrm>
              <a:off x="6397805" y="4488811"/>
              <a:ext cx="1247503" cy="40568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tIns="48000" bIns="0" rtlCol="0" anchor="ctr" anchorCtr="0">
              <a:spAutoFit/>
            </a:bodyPr>
            <a:lstStyle/>
            <a:p>
              <a:pPr algn="ctr"/>
              <a:r>
                <a:rPr lang="en-US" altLang="ja-JP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After</a:t>
              </a:r>
              <a:endParaRPr lang="ja-JP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7C095EC3-2F3C-8B4A-F464-B771EFC92A94}"/>
              </a:ext>
            </a:extLst>
          </p:cNvPr>
          <p:cNvGrpSpPr/>
          <p:nvPr/>
        </p:nvGrpSpPr>
        <p:grpSpPr>
          <a:xfrm>
            <a:off x="1502861" y="5251271"/>
            <a:ext cx="10335715" cy="732859"/>
            <a:chOff x="1127146" y="3938453"/>
            <a:chExt cx="7751786" cy="549644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D0471CEE-9F71-A4F8-6C01-DD297CBA26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7146" y="3938453"/>
              <a:ext cx="7751786" cy="0"/>
            </a:xfrm>
            <a:prstGeom prst="line">
              <a:avLst/>
            </a:prstGeom>
            <a:solidFill>
              <a:srgbClr val="CCFFFF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吹き出し: 角を丸めた四角形 24">
              <a:extLst>
                <a:ext uri="{FF2B5EF4-FFF2-40B4-BE49-F238E27FC236}">
                  <a16:creationId xmlns:a16="http://schemas.microsoft.com/office/drawing/2014/main" id="{0EC0E1F1-66FC-88F3-E851-AA3F0812B06D}"/>
                </a:ext>
              </a:extLst>
            </p:cNvPr>
            <p:cNvSpPr/>
            <p:nvPr/>
          </p:nvSpPr>
          <p:spPr bwMode="auto">
            <a:xfrm>
              <a:off x="4235155" y="4066899"/>
              <a:ext cx="1489934" cy="421198"/>
            </a:xfrm>
            <a:prstGeom prst="wedgeRoundRectCallout">
              <a:avLst>
                <a:gd name="adj1" fmla="val 66295"/>
                <a:gd name="adj2" fmla="val -62233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r>
                <a:rPr lang="ja-JP" altLang="en-US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ほんの少し広がっているのが分かる？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23604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88" y="360012"/>
            <a:ext cx="10991853" cy="460375"/>
          </a:xfrm>
        </p:spPr>
        <p:txBody>
          <a:bodyPr/>
          <a:lstStyle/>
          <a:p>
            <a:r>
              <a:rPr lang="en-US" altLang="ja-JP" kern="0" dirty="0"/>
              <a:t>V14</a:t>
            </a:r>
            <a:r>
              <a:rPr lang="ja-JP" altLang="en-US" kern="0" dirty="0"/>
              <a:t>のメール新機能</a:t>
            </a:r>
            <a:r>
              <a:rPr lang="en-US" altLang="ja-JP" kern="0" dirty="0"/>
              <a:t>1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遅延配信</a:t>
            </a:r>
            <a:endParaRPr lang="en-US" altLang="ja-JP" dirty="0"/>
          </a:p>
          <a:p>
            <a:pPr lvl="1"/>
            <a:r>
              <a:rPr lang="ja-JP" altLang="en-US" dirty="0"/>
              <a:t>送信時の設定が簡単になった</a:t>
            </a: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873957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3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E58746A-4514-22F1-7C7B-19815A188795}"/>
              </a:ext>
            </a:extLst>
          </p:cNvPr>
          <p:cNvGrpSpPr/>
          <p:nvPr/>
        </p:nvGrpSpPr>
        <p:grpSpPr>
          <a:xfrm>
            <a:off x="1024531" y="2376422"/>
            <a:ext cx="4739446" cy="4320528"/>
            <a:chOff x="951825" y="1556218"/>
            <a:chExt cx="3554584" cy="3240396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A00BD89-AF41-FE14-D23F-C6AA73EA7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825" y="1556218"/>
              <a:ext cx="3554584" cy="2775860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495A41B-25B9-038E-6EFC-4A240F81B939}"/>
                </a:ext>
              </a:extLst>
            </p:cNvPr>
            <p:cNvSpPr/>
            <p:nvPr/>
          </p:nvSpPr>
          <p:spPr bwMode="auto">
            <a:xfrm>
              <a:off x="1025439" y="3862387"/>
              <a:ext cx="2521128" cy="390733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D0498BA-3E04-41B4-130C-6A78039305C3}"/>
                </a:ext>
              </a:extLst>
            </p:cNvPr>
            <p:cNvSpPr txBox="1"/>
            <p:nvPr/>
          </p:nvSpPr>
          <p:spPr>
            <a:xfrm>
              <a:off x="1948454" y="4427282"/>
              <a:ext cx="208951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3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V10</a:t>
              </a:r>
              <a:r>
                <a:rPr lang="ja-JP" altLang="en-US" sz="3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～</a:t>
              </a:r>
              <a:r>
                <a:rPr lang="en-US" altLang="ja-JP" sz="3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V12.0.2</a:t>
              </a:r>
              <a:endParaRPr lang="ja-JP" altLang="en-US" sz="32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3" name="矢印: 右 12">
            <a:extLst>
              <a:ext uri="{FF2B5EF4-FFF2-40B4-BE49-F238E27FC236}">
                <a16:creationId xmlns:a16="http://schemas.microsoft.com/office/drawing/2014/main" id="{3E6586BD-1230-7267-A19E-6E14CE204311}"/>
              </a:ext>
            </a:extLst>
          </p:cNvPr>
          <p:cNvSpPr/>
          <p:nvPr/>
        </p:nvSpPr>
        <p:spPr bwMode="auto">
          <a:xfrm>
            <a:off x="5844715" y="3730464"/>
            <a:ext cx="949235" cy="1203960"/>
          </a:xfrm>
          <a:prstGeom prst="rightArrow">
            <a:avLst>
              <a:gd name="adj1" fmla="val 50000"/>
              <a:gd name="adj2" fmla="val 5868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ja-JP" altLang="en-US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43B78CC-302C-F81D-64DD-75EF19817637}"/>
              </a:ext>
            </a:extLst>
          </p:cNvPr>
          <p:cNvGrpSpPr/>
          <p:nvPr/>
        </p:nvGrpSpPr>
        <p:grpSpPr>
          <a:xfrm>
            <a:off x="7003662" y="2376422"/>
            <a:ext cx="4739445" cy="4314891"/>
            <a:chOff x="5252746" y="1556218"/>
            <a:chExt cx="3554584" cy="3236168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0E6417F-43AC-7B29-5840-C56D119C68AB}"/>
                </a:ext>
              </a:extLst>
            </p:cNvPr>
            <p:cNvSpPr txBox="1"/>
            <p:nvPr/>
          </p:nvSpPr>
          <p:spPr>
            <a:xfrm>
              <a:off x="6693407" y="4423054"/>
              <a:ext cx="90048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3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V14</a:t>
              </a:r>
              <a:r>
                <a:rPr lang="ja-JP" altLang="en-US" sz="3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～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F2596E37-C43B-AC39-B29D-EAB3ACE2F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2746" y="1556218"/>
              <a:ext cx="3554584" cy="1824644"/>
            </a:xfrm>
            <a:prstGeom prst="rect">
              <a:avLst/>
            </a:prstGeom>
          </p:spPr>
        </p:pic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07C70190-2886-42C3-F236-DF9C76119D00}"/>
                </a:ext>
              </a:extLst>
            </p:cNvPr>
            <p:cNvSpPr/>
            <p:nvPr/>
          </p:nvSpPr>
          <p:spPr bwMode="auto">
            <a:xfrm>
              <a:off x="5592538" y="2632502"/>
              <a:ext cx="651508" cy="345829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67123B5C-3CE2-8AC7-1F2F-FAA2B771C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5953" y="2850338"/>
              <a:ext cx="1548170" cy="1472791"/>
            </a:xfrm>
            <a:prstGeom prst="rect">
              <a:avLst/>
            </a:prstGeom>
          </p:spPr>
        </p:pic>
        <p:sp>
          <p:nvSpPr>
            <p:cNvPr id="23" name="矢印: 折線 22">
              <a:extLst>
                <a:ext uri="{FF2B5EF4-FFF2-40B4-BE49-F238E27FC236}">
                  <a16:creationId xmlns:a16="http://schemas.microsoft.com/office/drawing/2014/main" id="{6B580CC7-0232-9A86-500F-2BBA77AD78EC}"/>
                </a:ext>
              </a:extLst>
            </p:cNvPr>
            <p:cNvSpPr/>
            <p:nvPr/>
          </p:nvSpPr>
          <p:spPr bwMode="auto">
            <a:xfrm rot="10800000" flipH="1">
              <a:off x="5779197" y="3007754"/>
              <a:ext cx="651508" cy="555988"/>
            </a:xfrm>
            <a:prstGeom prst="bentArrow">
              <a:avLst>
                <a:gd name="adj1" fmla="val 25000"/>
                <a:gd name="adj2" fmla="val 24413"/>
                <a:gd name="adj3" fmla="val 39097"/>
                <a:gd name="adj4" fmla="val 4375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45815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41621-A3E3-45FE-9F8E-011868F4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0996"/>
            <a:ext cx="12192000" cy="2166937"/>
          </a:xfrm>
          <a:solidFill>
            <a:srgbClr val="000000"/>
          </a:solidFill>
        </p:spPr>
        <p:txBody>
          <a:bodyPr/>
          <a:lstStyle/>
          <a:p>
            <a:pPr marL="990575" indent="-990575">
              <a:buFont typeface="+mj-lt"/>
              <a:buAutoNum type="arabicPeriod" startAt="7"/>
            </a:pPr>
            <a:r>
              <a:rPr kumimoji="1" lang="ja-JP" altLang="en-US" dirty="0">
                <a:solidFill>
                  <a:srgbClr val="FFC000"/>
                </a:solidFill>
              </a:rPr>
              <a:t>デバッガーの無効化</a:t>
            </a:r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04FC17-0E55-5EED-DAD3-8809A75A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0916" y="653076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30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153964674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kern="0" dirty="0"/>
              <a:t>デバッガーの無効化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7" y="1363664"/>
            <a:ext cx="11253531" cy="5105537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altLang="ja-JP" dirty="0"/>
              <a:t>LotusScript</a:t>
            </a:r>
            <a:r>
              <a:rPr lang="ja-JP" altLang="en-US" dirty="0"/>
              <a:t> デバッガーを無効化するには？</a:t>
            </a:r>
            <a:endParaRPr lang="en-US" altLang="ja-JP" dirty="0"/>
          </a:p>
          <a:p>
            <a:pPr lvl="1"/>
            <a:r>
              <a:rPr lang="ja-JP" altLang="en-US" dirty="0"/>
              <a:t>デスクトップポリシーの「クライアントで </a:t>
            </a:r>
            <a:r>
              <a:rPr lang="en-US" altLang="ja-JP" dirty="0"/>
              <a:t>LotusScript </a:t>
            </a:r>
            <a:r>
              <a:rPr lang="ja-JP" altLang="en-US" dirty="0"/>
              <a:t>デバッガを無効にする」にチェックを付ける</a:t>
            </a:r>
            <a:endParaRPr lang="en-US" altLang="ja-JP" dirty="0"/>
          </a:p>
          <a:p>
            <a:pPr lvl="2"/>
            <a:r>
              <a:rPr lang="en-US" altLang="ja-JP" dirty="0"/>
              <a:t>“</a:t>
            </a:r>
            <a:r>
              <a:rPr lang="ja-JP" altLang="en-US" dirty="0"/>
              <a:t>初期値を設定する</a:t>
            </a:r>
            <a:r>
              <a:rPr lang="en-US" altLang="ja-JP" dirty="0"/>
              <a:t>”</a:t>
            </a:r>
            <a:r>
              <a:rPr lang="ja-JP" altLang="en-US" dirty="0"/>
              <a:t>にしないとダメ！！！</a:t>
            </a:r>
            <a:endParaRPr lang="en-US" altLang="ja-JP" dirty="0"/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31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8788CC6-3D29-FFA6-FC94-F5804352F4D9}"/>
              </a:ext>
            </a:extLst>
          </p:cNvPr>
          <p:cNvGrpSpPr/>
          <p:nvPr/>
        </p:nvGrpSpPr>
        <p:grpSpPr>
          <a:xfrm>
            <a:off x="2116005" y="3339489"/>
            <a:ext cx="6447155" cy="2947671"/>
            <a:chOff x="1541284" y="2615650"/>
            <a:chExt cx="4835366" cy="2210753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F3BF06E2-A703-5F26-0861-4F765E71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1284" y="2615650"/>
              <a:ext cx="4835366" cy="2210753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91853CC-A946-4529-0228-36C3D6644614}"/>
                </a:ext>
              </a:extLst>
            </p:cNvPr>
            <p:cNvSpPr/>
            <p:nvPr/>
          </p:nvSpPr>
          <p:spPr bwMode="auto">
            <a:xfrm>
              <a:off x="1604095" y="4372322"/>
              <a:ext cx="3503482" cy="195364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19608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kern="0" dirty="0"/>
              <a:t>デバッガーの無効化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なぜかうまくいかない･･･</a:t>
            </a:r>
            <a:endParaRPr lang="en-US" altLang="ja-JP" dirty="0"/>
          </a:p>
          <a:p>
            <a:pPr lvl="1"/>
            <a:r>
              <a:rPr lang="ja-JP" altLang="en-US" dirty="0"/>
              <a:t>無効化されない</a:t>
            </a:r>
            <a:endParaRPr lang="en-US" altLang="ja-JP" dirty="0"/>
          </a:p>
          <a:p>
            <a:pPr lvl="1"/>
            <a:r>
              <a:rPr lang="ja-JP" altLang="en-US" dirty="0"/>
              <a:t>デバッグ出来る</a:t>
            </a:r>
            <a:endParaRPr lang="en-US" altLang="ja-JP" dirty="0"/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32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DDEA937-10E8-45F3-83D0-04D6E9CC5A70}"/>
              </a:ext>
            </a:extLst>
          </p:cNvPr>
          <p:cNvGrpSpPr/>
          <p:nvPr/>
        </p:nvGrpSpPr>
        <p:grpSpPr>
          <a:xfrm>
            <a:off x="5500303" y="1845469"/>
            <a:ext cx="6177892" cy="4624060"/>
            <a:chOff x="4125227" y="1384101"/>
            <a:chExt cx="4633419" cy="346804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01D607F-2B5F-8119-3D44-FBA65E2EF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6646" y="1384101"/>
              <a:ext cx="4572000" cy="3429001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692968C8-124B-E4FA-010F-AEF8E8FCFBAE}"/>
                </a:ext>
              </a:extLst>
            </p:cNvPr>
            <p:cNvSpPr/>
            <p:nvPr/>
          </p:nvSpPr>
          <p:spPr bwMode="auto">
            <a:xfrm>
              <a:off x="4125227" y="4656782"/>
              <a:ext cx="799470" cy="195364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F4633BF-5304-5339-5CC8-856874FFF600}"/>
                </a:ext>
              </a:extLst>
            </p:cNvPr>
            <p:cNvSpPr/>
            <p:nvPr/>
          </p:nvSpPr>
          <p:spPr bwMode="auto">
            <a:xfrm>
              <a:off x="5111473" y="2474067"/>
              <a:ext cx="1406893" cy="275663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5558025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kern="0" dirty="0"/>
              <a:t>デバッガーの無効化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デスクトップポリシーが反映されない？</a:t>
            </a:r>
            <a:endParaRPr lang="en-US" altLang="ja-JP" dirty="0"/>
          </a:p>
          <a:p>
            <a:pPr lvl="1"/>
            <a:r>
              <a:rPr lang="ja-JP" altLang="en-US" dirty="0"/>
              <a:t>「</a:t>
            </a:r>
            <a:r>
              <a:rPr lang="en-US" altLang="ja-JP" dirty="0" err="1"/>
              <a:t>Lotuscript</a:t>
            </a:r>
            <a:r>
              <a:rPr lang="en-US" altLang="ja-JP" dirty="0"/>
              <a:t> </a:t>
            </a:r>
            <a:r>
              <a:rPr lang="ja-JP" altLang="en-US" dirty="0"/>
              <a:t>デバッガを無効にする」（</a:t>
            </a:r>
            <a:r>
              <a:rPr lang="en-US" altLang="ja-JP" dirty="0" err="1"/>
              <a:t>DisableLSDebugger</a:t>
            </a:r>
            <a:r>
              <a:rPr lang="ja-JP" altLang="en-US" dirty="0"/>
              <a:t>）という項目は、文書保存時に「</a:t>
            </a:r>
            <a:r>
              <a:rPr lang="en-US" altLang="ja-JP" dirty="0" err="1"/>
              <a:t>PolicyDNCNames</a:t>
            </a:r>
            <a:r>
              <a:rPr lang="ja-JP" altLang="en-US" dirty="0"/>
              <a:t>」「</a:t>
            </a:r>
            <a:r>
              <a:rPr lang="en-US" altLang="ja-JP" dirty="0" err="1"/>
              <a:t>PolicyDNCVals</a:t>
            </a:r>
            <a:r>
              <a:rPr lang="ja-JP" altLang="en-US" dirty="0"/>
              <a:t>」というアイテムにペアで格納する</a:t>
            </a:r>
            <a:endParaRPr lang="en-US" altLang="ja-JP" dirty="0"/>
          </a:p>
          <a:p>
            <a:pPr lvl="2"/>
            <a:r>
              <a:rPr lang="ja-JP" altLang="en-US" dirty="0"/>
              <a:t>デスクトップポリシーの</a:t>
            </a:r>
            <a:r>
              <a:rPr lang="en-US" altLang="ja-JP" b="1" dirty="0">
                <a:solidFill>
                  <a:srgbClr val="C00000"/>
                </a:solidFill>
              </a:rPr>
              <a:t>”</a:t>
            </a:r>
            <a:r>
              <a:rPr lang="ja-JP" altLang="en-US" b="1" dirty="0">
                <a:solidFill>
                  <a:srgbClr val="C00000"/>
                </a:solidFill>
              </a:rPr>
              <a:t>初期値を設定しない</a:t>
            </a:r>
            <a:r>
              <a:rPr lang="en-US" altLang="ja-JP" b="1" dirty="0">
                <a:solidFill>
                  <a:srgbClr val="C00000"/>
                </a:solidFill>
              </a:rPr>
              <a:t>”</a:t>
            </a:r>
            <a:r>
              <a:rPr lang="ja-JP" altLang="en-US" dirty="0"/>
              <a:t>にしていると、</a:t>
            </a:r>
            <a:r>
              <a:rPr lang="en-US" altLang="ja-JP" dirty="0"/>
              <a:t>Notes</a:t>
            </a:r>
            <a:r>
              <a:rPr lang="ja-JP" altLang="en-US" dirty="0"/>
              <a:t>クライアントのデスクトップポリシー文書にはこのアイテムが作成されない</a:t>
            </a:r>
            <a:endParaRPr lang="en-US" altLang="ja-JP" dirty="0"/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33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9D08D9-663D-8927-C916-E61F249A1C7F}"/>
              </a:ext>
            </a:extLst>
          </p:cNvPr>
          <p:cNvSpPr txBox="1"/>
          <p:nvPr/>
        </p:nvSpPr>
        <p:spPr>
          <a:xfrm>
            <a:off x="103116" y="4910264"/>
            <a:ext cx="11985768" cy="717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48000" tIns="96000" rIns="48000" rtlCol="0" anchor="ctr" anchorCtr="1">
            <a:spAutoFit/>
          </a:bodyPr>
          <a:lstStyle/>
          <a:p>
            <a:r>
              <a:rPr lang="ja-JP" altLang="en-US" sz="3733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検証を行いましたが正常動作が確認できませんでした</a:t>
            </a:r>
            <a:endParaRPr lang="ja-JP" altLang="en-US" sz="3733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0049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41621-A3E3-45FE-9F8E-011868F4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0928"/>
            <a:ext cx="12192000" cy="2166937"/>
          </a:xfrm>
          <a:solidFill>
            <a:srgbClr val="000000"/>
          </a:solidFill>
        </p:spPr>
        <p:txBody>
          <a:bodyPr/>
          <a:lstStyle/>
          <a:p>
            <a:pPr marL="990575" indent="-990575">
              <a:buFont typeface="+mj-lt"/>
              <a:buAutoNum type="arabicPeriod" startAt="8"/>
            </a:pPr>
            <a:r>
              <a:rPr kumimoji="1" lang="ja-JP" altLang="en-US">
                <a:solidFill>
                  <a:srgbClr val="FFC000"/>
                </a:solidFill>
              </a:rPr>
              <a:t>ビューアイコンのリスタイル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04FC17-0E55-5EED-DAD3-8809A75A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0916" y="653076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34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338483080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kern="0"/>
              <a:t>ビューアイコンのリスタイル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ビューアイコンはリスタイル不要！</a:t>
            </a:r>
            <a:endParaRPr lang="en-US" altLang="ja-JP" dirty="0"/>
          </a:p>
          <a:p>
            <a:pPr lvl="1"/>
            <a:r>
              <a:rPr lang="en-US" altLang="ja-JP" dirty="0"/>
              <a:t>Domino Designer</a:t>
            </a:r>
            <a:r>
              <a:rPr lang="ja-JP" altLang="en-US" dirty="0"/>
              <a:t>のビューのプロパティでリスタイル可能！</a:t>
            </a:r>
            <a:endParaRPr lang="en-US" altLang="ja-JP" dirty="0"/>
          </a:p>
          <a:p>
            <a:pPr lvl="2"/>
            <a:r>
              <a:rPr lang="ja-JP" altLang="en-US" dirty="0"/>
              <a:t>「スタイル変更したアイコンを使」にチェックを付けるだけ</a:t>
            </a: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35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F52B457-0B27-16FC-7DCE-4F52BA3A42B7}"/>
              </a:ext>
            </a:extLst>
          </p:cNvPr>
          <p:cNvGrpSpPr/>
          <p:nvPr/>
        </p:nvGrpSpPr>
        <p:grpSpPr>
          <a:xfrm>
            <a:off x="2672811" y="2811600"/>
            <a:ext cx="3627120" cy="3657600"/>
            <a:chOff x="2004608" y="2108700"/>
            <a:chExt cx="2720340" cy="274320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45A5CFB-8259-5F83-78CF-38567380E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4608" y="2108700"/>
              <a:ext cx="2720340" cy="2743200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EAA7A9A9-1BC5-C87D-9260-518F2107700A}"/>
                </a:ext>
              </a:extLst>
            </p:cNvPr>
            <p:cNvSpPr/>
            <p:nvPr/>
          </p:nvSpPr>
          <p:spPr bwMode="auto">
            <a:xfrm>
              <a:off x="2377439" y="3605348"/>
              <a:ext cx="1129937" cy="18555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5260586"/>
      </p:ext>
    </p:extLst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kern="0"/>
              <a:t>ビューアイコンのリスタイル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新旧アイコンのビューは混在不可･･･</a:t>
            </a:r>
            <a:endParaRPr lang="en-US" altLang="ja-JP" dirty="0"/>
          </a:p>
          <a:p>
            <a:pPr lvl="1"/>
            <a:r>
              <a:rPr lang="ja-JP" altLang="en-US" dirty="0"/>
              <a:t>最初に開いたビューの設定が有効になる</a:t>
            </a:r>
            <a:endParaRPr lang="en-US" altLang="ja-JP" dirty="0"/>
          </a:p>
          <a:p>
            <a:pPr lvl="2"/>
            <a:r>
              <a:rPr lang="en-US" altLang="ja-JP" dirty="0"/>
              <a:t>Designer</a:t>
            </a:r>
            <a:r>
              <a:rPr lang="ja-JP" altLang="en-US" dirty="0"/>
              <a:t>ではそれぞれを確認可能</a:t>
            </a:r>
            <a:endParaRPr lang="en-US" altLang="ja-JP" dirty="0"/>
          </a:p>
          <a:p>
            <a:pPr lvl="1"/>
            <a:endParaRPr lang="ja-JP" altLang="en-US" dirty="0"/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36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972D0D2-D527-C8BF-CB63-6E7561EBC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66" y="2784001"/>
            <a:ext cx="4640580" cy="313753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12E61D-D5E5-C15E-CA6C-BBAEEB614481}"/>
              </a:ext>
            </a:extLst>
          </p:cNvPr>
          <p:cNvSpPr txBox="1"/>
          <p:nvPr/>
        </p:nvSpPr>
        <p:spPr>
          <a:xfrm>
            <a:off x="2629989" y="5938446"/>
            <a:ext cx="1663337" cy="5409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48000" bIns="0" rtlCol="0" anchor="ctr" anchorCtr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Before</a:t>
            </a:r>
            <a:endParaRPr lang="ja-JP" alt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E890A1B-E1BF-5A64-E979-1C7EB94D0019}"/>
              </a:ext>
            </a:extLst>
          </p:cNvPr>
          <p:cNvGrpSpPr/>
          <p:nvPr/>
        </p:nvGrpSpPr>
        <p:grpSpPr>
          <a:xfrm>
            <a:off x="6547093" y="2784001"/>
            <a:ext cx="4640580" cy="3693001"/>
            <a:chOff x="4910319" y="2088000"/>
            <a:chExt cx="3480435" cy="2769751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2864BF5-A2D6-2852-7EA0-D31242984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0319" y="2088000"/>
              <a:ext cx="3480435" cy="2353151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126CCEF-5471-8C42-DC32-629C9D72AA52}"/>
                </a:ext>
              </a:extLst>
            </p:cNvPr>
            <p:cNvSpPr txBox="1"/>
            <p:nvPr/>
          </p:nvSpPr>
          <p:spPr>
            <a:xfrm>
              <a:off x="6107973" y="4452068"/>
              <a:ext cx="1247503" cy="40568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tIns="48000" bIns="0" rtlCol="0" anchor="ctr" anchorCtr="0">
              <a:spAutoFit/>
            </a:bodyPr>
            <a:lstStyle/>
            <a:p>
              <a:pPr algn="ctr"/>
              <a:r>
                <a:rPr lang="en-US" altLang="ja-JP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After</a:t>
              </a:r>
              <a:endParaRPr lang="ja-JP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9AE96F6-A9FF-896C-E606-26C561596495}"/>
              </a:ext>
            </a:extLst>
          </p:cNvPr>
          <p:cNvSpPr/>
          <p:nvPr/>
        </p:nvSpPr>
        <p:spPr bwMode="auto">
          <a:xfrm>
            <a:off x="5781944" y="3795848"/>
            <a:ext cx="949235" cy="1203960"/>
          </a:xfrm>
          <a:prstGeom prst="rightArrow">
            <a:avLst>
              <a:gd name="adj1" fmla="val 50000"/>
              <a:gd name="adj2" fmla="val 5868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ja-JP" altLang="en-US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913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41621-A3E3-45FE-9F8E-011868F4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0928"/>
            <a:ext cx="12192000" cy="2166937"/>
          </a:xfrm>
          <a:solidFill>
            <a:srgbClr val="000000"/>
          </a:solidFill>
        </p:spPr>
        <p:txBody>
          <a:bodyPr/>
          <a:lstStyle/>
          <a:p>
            <a:pPr marL="990575" indent="-990575">
              <a:buFont typeface="+mj-lt"/>
              <a:buAutoNum type="arabicPeriod" startAt="9"/>
            </a:pPr>
            <a:r>
              <a:rPr kumimoji="1" lang="ja-JP" altLang="en-US">
                <a:solidFill>
                  <a:srgbClr val="FFC000"/>
                </a:solidFill>
              </a:rPr>
              <a:t>その他の新機能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04FC17-0E55-5EED-DAD3-8809A75A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0916" y="653076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37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928620178"/>
      </p:ext>
    </p:extLst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kern="0"/>
              <a:t>その他の新機能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7" y="1363664"/>
            <a:ext cx="11254917" cy="4897437"/>
          </a:xfrm>
        </p:spPr>
        <p:txBody>
          <a:bodyPr>
            <a:normAutofit/>
          </a:bodyPr>
          <a:lstStyle/>
          <a:p>
            <a:pPr marL="609585" indent="-609585"/>
            <a:r>
              <a:rPr lang="en-US" altLang="ja-JP" b="1" dirty="0"/>
              <a:t>Domino</a:t>
            </a:r>
          </a:p>
          <a:p>
            <a:pPr marL="1142971" lvl="1" indent="-609585"/>
            <a:r>
              <a:rPr lang="en-US" altLang="ja-JP" dirty="0" err="1"/>
              <a:t>AdminCentral</a:t>
            </a:r>
            <a:endParaRPr lang="en-US" altLang="ja-JP" dirty="0"/>
          </a:p>
          <a:p>
            <a:pPr marL="1142971" lvl="1" indent="-609585"/>
            <a:r>
              <a:rPr lang="ja-JP" altLang="en-US" dirty="0"/>
              <a:t>インストール関連</a:t>
            </a:r>
            <a:endParaRPr lang="en-US" altLang="ja-JP" dirty="0"/>
          </a:p>
          <a:p>
            <a:pPr marL="1142971" lvl="1" indent="-609585"/>
            <a:r>
              <a:rPr lang="ja-JP" altLang="en-US" dirty="0"/>
              <a:t>セキュリティ機能</a:t>
            </a:r>
            <a:endParaRPr lang="en-US" altLang="ja-JP" dirty="0"/>
          </a:p>
          <a:p>
            <a:pPr marL="1142971" lvl="1" indent="-609585"/>
            <a:r>
              <a:rPr lang="en-US" altLang="ja-JP" dirty="0"/>
              <a:t>DAOS</a:t>
            </a:r>
          </a:p>
          <a:p>
            <a:pPr marL="1142971" lvl="1" indent="-609585"/>
            <a:r>
              <a:rPr lang="ja-JP" altLang="en-US" dirty="0"/>
              <a:t>リスタイル</a:t>
            </a:r>
            <a:endParaRPr lang="en-US" altLang="ja-JP" dirty="0"/>
          </a:p>
          <a:p>
            <a:pPr marL="1142971" lvl="1" indent="-609585"/>
            <a:endParaRPr lang="en-US" altLang="ja-JP" dirty="0"/>
          </a:p>
          <a:p>
            <a:pPr marL="685771" indent="-609585"/>
            <a:r>
              <a:rPr lang="en-US" altLang="ja-JP" b="1" dirty="0"/>
              <a:t>Notes</a:t>
            </a:r>
          </a:p>
          <a:p>
            <a:pPr marL="1142971" lvl="1" indent="-609585"/>
            <a:r>
              <a:rPr lang="ja-JP" altLang="en-US" dirty="0"/>
              <a:t>インストール関連</a:t>
            </a:r>
            <a:endParaRPr lang="en-US" altLang="ja-JP" dirty="0"/>
          </a:p>
          <a:p>
            <a:pPr marL="1142971" lvl="1" indent="-609585"/>
            <a:r>
              <a:rPr lang="en-US" altLang="ja-JP" dirty="0"/>
              <a:t>Notes</a:t>
            </a:r>
            <a:r>
              <a:rPr lang="ja-JP" altLang="en-US" dirty="0"/>
              <a:t>連携ログイン機能</a:t>
            </a:r>
            <a:endParaRPr lang="en-US" altLang="ja-JP" dirty="0"/>
          </a:p>
          <a:p>
            <a:pPr marL="1142971" lvl="1" indent="-609585"/>
            <a:r>
              <a:rPr lang="en-US" altLang="ja-JP" dirty="0"/>
              <a:t>Domino</a:t>
            </a:r>
            <a:r>
              <a:rPr lang="ja-JP" altLang="en-US" dirty="0"/>
              <a:t> </a:t>
            </a:r>
            <a:r>
              <a:rPr lang="en-US" altLang="ja-JP" dirty="0"/>
              <a:t>Designer</a:t>
            </a:r>
            <a:r>
              <a:rPr lang="ja-JP" altLang="en-US" dirty="0"/>
              <a:t>のソースコード統合</a:t>
            </a:r>
            <a:endParaRPr lang="en-US" altLang="ja-JP" dirty="0"/>
          </a:p>
          <a:p>
            <a:pPr marL="533386" lvl="1" indent="0">
              <a:buNone/>
            </a:pPr>
            <a:endParaRPr lang="ja-JP" altLang="en-US" dirty="0"/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38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863360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3076" y="385202"/>
            <a:ext cx="10991853" cy="460375"/>
          </a:xfrm>
        </p:spPr>
        <p:txBody>
          <a:bodyPr/>
          <a:lstStyle/>
          <a:p>
            <a:pPr>
              <a:defRPr/>
            </a:pPr>
            <a:r>
              <a:rPr lang="ja-JP" altLang="en-US" kern="0"/>
              <a:t>配信遅延の準備作業</a:t>
            </a:r>
            <a:endParaRPr lang="ja-JP" altLang="en-US" kern="0" dirty="0"/>
          </a:p>
        </p:txBody>
      </p:sp>
      <p:sp>
        <p:nvSpPr>
          <p:cNvPr id="2" name="スライド番号プレースホルダ 3">
            <a:extLst>
              <a:ext uri="{FF2B5EF4-FFF2-40B4-BE49-F238E27FC236}">
                <a16:creationId xmlns:a16="http://schemas.microsoft.com/office/drawing/2014/main" id="{93103B08-F86F-D685-4CA3-33C54EBD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0916" y="6530768"/>
            <a:ext cx="873957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4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6E175D-E73F-2A54-B2AB-07325DCBC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6" y="1363665"/>
            <a:ext cx="11262239" cy="4418828"/>
          </a:xfrm>
        </p:spPr>
        <p:txBody>
          <a:bodyPr>
            <a:norm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ja-JP" altLang="en-US" sz="2933" dirty="0"/>
              <a:t>メールポリシーを設定する</a:t>
            </a:r>
            <a:endParaRPr lang="en-US" altLang="ja-JP" sz="2933" dirty="0"/>
          </a:p>
          <a:p>
            <a:pPr marL="958827" lvl="1" indent="-425440"/>
            <a:r>
              <a:rPr lang="ja-JP" altLang="en-US" sz="2267" dirty="0"/>
              <a:t>「ユーザーにメール送信時刻のスケジュールを許可する」の「はい」にチェックを付けて保存する</a:t>
            </a:r>
            <a:endParaRPr lang="en-US" altLang="ja-JP" sz="2267" dirty="0"/>
          </a:p>
          <a:p>
            <a:pPr marL="609585" indent="-609585"/>
            <a:endParaRPr lang="en-US" altLang="ja-JP" dirty="0"/>
          </a:p>
          <a:p>
            <a:pPr marL="609585" indent="-609585"/>
            <a:endParaRPr lang="en-US" altLang="ja-JP" dirty="0"/>
          </a:p>
          <a:p>
            <a:pPr marL="609585" indent="-609585"/>
            <a:endParaRPr lang="en-US" altLang="ja-JP" dirty="0"/>
          </a:p>
          <a:p>
            <a:pPr marL="609585" indent="-609585"/>
            <a:endParaRPr lang="en-US" altLang="ja-JP" dirty="0"/>
          </a:p>
          <a:p>
            <a:pPr marL="609585" indent="-609585">
              <a:buFont typeface="+mj-lt"/>
              <a:buAutoNum type="arabicPeriod" startAt="2"/>
            </a:pPr>
            <a:r>
              <a:rPr lang="ja-JP" altLang="en-US" sz="2933" dirty="0"/>
              <a:t>メール</a:t>
            </a:r>
            <a:r>
              <a:rPr lang="en-US" altLang="ja-JP" sz="2933" dirty="0"/>
              <a:t>DB</a:t>
            </a:r>
            <a:r>
              <a:rPr lang="ja-JP" altLang="en-US" sz="2933" dirty="0"/>
              <a:t>にポリシーを適用</a:t>
            </a:r>
            <a:endParaRPr lang="en-US" altLang="ja-JP" sz="2933" dirty="0"/>
          </a:p>
          <a:p>
            <a:pPr marL="958827" lvl="1" indent="-425440"/>
            <a:r>
              <a:rPr lang="ja-JP" altLang="en-US" sz="2267" dirty="0"/>
              <a:t>サーバーコンソールで「</a:t>
            </a:r>
            <a:r>
              <a:rPr lang="en-US" altLang="ja-JP" sz="2267" dirty="0"/>
              <a:t>tell </a:t>
            </a:r>
            <a:r>
              <a:rPr lang="en-US" altLang="ja-JP" sz="2267" dirty="0" err="1"/>
              <a:t>adminp</a:t>
            </a:r>
            <a:r>
              <a:rPr lang="en-US" altLang="ja-JP" sz="2267" dirty="0"/>
              <a:t> process mail policy</a:t>
            </a:r>
            <a:r>
              <a:rPr lang="ja-JP" altLang="en-US" sz="2267" dirty="0"/>
              <a:t>」を実行</a:t>
            </a:r>
            <a:endParaRPr lang="en-US" altLang="ja-JP" sz="2267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87B0E56-E06F-B791-27E6-50F0FD65AF00}"/>
              </a:ext>
            </a:extLst>
          </p:cNvPr>
          <p:cNvGrpSpPr/>
          <p:nvPr/>
        </p:nvGrpSpPr>
        <p:grpSpPr>
          <a:xfrm>
            <a:off x="2035859" y="2486365"/>
            <a:ext cx="8969528" cy="2439527"/>
            <a:chOff x="1526894" y="1910491"/>
            <a:chExt cx="6727146" cy="182964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9C3ABEB-41C7-F0EA-A348-D16683796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6894" y="1910491"/>
              <a:ext cx="5956546" cy="1617109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7163229-BBA2-4B02-8799-99CDDBDBD66B}"/>
                </a:ext>
              </a:extLst>
            </p:cNvPr>
            <p:cNvSpPr/>
            <p:nvPr/>
          </p:nvSpPr>
          <p:spPr bwMode="auto">
            <a:xfrm>
              <a:off x="1646038" y="2599186"/>
              <a:ext cx="5656099" cy="470585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F8B42478-D526-A01B-1671-2D8AAB5F50B8}"/>
                </a:ext>
              </a:extLst>
            </p:cNvPr>
            <p:cNvSpPr txBox="1"/>
            <p:nvPr/>
          </p:nvSpPr>
          <p:spPr>
            <a:xfrm>
              <a:off x="5714884" y="3601637"/>
              <a:ext cx="2539156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1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「初期値を設定しない」のチェックは外すこと！</a:t>
              </a:r>
            </a:p>
          </p:txBody>
        </p:sp>
        <p:sp>
          <p:nvSpPr>
            <p:cNvPr id="14" name="矢印: 上 13">
              <a:extLst>
                <a:ext uri="{FF2B5EF4-FFF2-40B4-BE49-F238E27FC236}">
                  <a16:creationId xmlns:a16="http://schemas.microsoft.com/office/drawing/2014/main" id="{AC665FE2-E7EC-F487-9231-DBEEEEEB729B}"/>
                </a:ext>
              </a:extLst>
            </p:cNvPr>
            <p:cNvSpPr/>
            <p:nvPr/>
          </p:nvSpPr>
          <p:spPr bwMode="auto">
            <a:xfrm rot="18783190">
              <a:off x="5360123" y="2822974"/>
              <a:ext cx="180000" cy="900000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 dirty="0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90EB90AD-85BD-556F-5A82-AEA392B9B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61" y="5544968"/>
            <a:ext cx="8186057" cy="9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227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41621-A3E3-45FE-9F8E-011868F4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852936"/>
            <a:ext cx="12192000" cy="2166937"/>
          </a:xfrm>
          <a:solidFill>
            <a:srgbClr val="000000"/>
          </a:solidFill>
        </p:spPr>
        <p:txBody>
          <a:bodyPr/>
          <a:lstStyle/>
          <a:p>
            <a:pPr marL="990575" indent="-990575">
              <a:buFont typeface="+mj-lt"/>
              <a:buAutoNum type="arabicPeriod" startAt="2"/>
            </a:pPr>
            <a:r>
              <a:rPr kumimoji="1" lang="ja-JP" altLang="en-US" dirty="0">
                <a:solidFill>
                  <a:srgbClr val="FFC000"/>
                </a:solidFill>
              </a:rPr>
              <a:t>外部メール通知</a:t>
            </a:r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04FC17-0E55-5EED-DAD3-8809A75A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0916" y="6530768"/>
            <a:ext cx="873957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5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491964896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kern="0" dirty="0"/>
              <a:t>V14</a:t>
            </a:r>
            <a:r>
              <a:rPr lang="ja-JP" altLang="en-US" kern="0" dirty="0"/>
              <a:t>のメール新機能</a:t>
            </a:r>
            <a:r>
              <a:rPr lang="en-US" altLang="ja-JP" kern="0" dirty="0"/>
              <a:t>2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7" y="1363664"/>
            <a:ext cx="11253531" cy="5105537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外部メール通知</a:t>
            </a:r>
            <a:endParaRPr lang="en-US" altLang="ja-JP" dirty="0"/>
          </a:p>
          <a:p>
            <a:pPr lvl="1"/>
            <a:r>
              <a:rPr lang="ja-JP" altLang="en-US" dirty="0"/>
              <a:t>外部ドメインから届いたメールの件名や本文を加工できる</a:t>
            </a:r>
            <a:endParaRPr lang="en-US" altLang="ja-JP" dirty="0"/>
          </a:p>
          <a:p>
            <a:pPr lvl="2"/>
            <a:r>
              <a:rPr lang="ja-JP" altLang="en-US" dirty="0"/>
              <a:t>「すべてのメッセージに対して有効」でも内部ドメインは</a:t>
            </a:r>
            <a:r>
              <a:rPr lang="ja-JP" altLang="en-US"/>
              <a:t>無視される</a:t>
            </a:r>
            <a:endParaRPr lang="en-US" altLang="ja-JP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ja-JP" altLang="en-US"/>
              <a:t>相互認証による別</a:t>
            </a:r>
            <a:r>
              <a:rPr lang="en-US" altLang="ja-JP"/>
              <a:t>Notes</a:t>
            </a:r>
            <a:r>
              <a:rPr lang="ja-JP" altLang="en-US"/>
              <a:t>ドメイン間のメールは対象外</a:t>
            </a:r>
            <a:endParaRPr lang="en-US" altLang="ja-JP"/>
          </a:p>
          <a:p>
            <a:pPr lvl="1"/>
            <a:r>
              <a:rPr lang="ja-JP" altLang="en-US"/>
              <a:t>件名</a:t>
            </a:r>
            <a:r>
              <a:rPr lang="ja-JP" altLang="en-US" dirty="0"/>
              <a:t>の場合</a:t>
            </a:r>
            <a:endParaRPr lang="en-US" altLang="ja-JP" dirty="0"/>
          </a:p>
          <a:p>
            <a:pPr lvl="2"/>
            <a:r>
              <a:rPr lang="ja-JP" altLang="en-US" b="1" u="sng" dirty="0">
                <a:solidFill>
                  <a:srgbClr val="C00000"/>
                </a:solidFill>
              </a:rPr>
              <a:t>件名の先頭</a:t>
            </a:r>
            <a:r>
              <a:rPr lang="ja-JP" altLang="en-US" dirty="0"/>
              <a:t>に指定した</a:t>
            </a:r>
            <a:r>
              <a:rPr lang="ja-JP" altLang="en-US" b="1" u="sng" dirty="0">
                <a:solidFill>
                  <a:srgbClr val="C00000"/>
                </a:solidFill>
              </a:rPr>
              <a:t>文字列</a:t>
            </a:r>
            <a:r>
              <a:rPr lang="ja-JP" altLang="en-US" dirty="0"/>
              <a:t>を挿入できる</a:t>
            </a:r>
            <a:endParaRPr lang="en-US" altLang="ja-JP" dirty="0"/>
          </a:p>
          <a:p>
            <a:pPr lvl="1"/>
            <a:r>
              <a:rPr lang="ja-JP" altLang="en-US" dirty="0"/>
              <a:t>メッセージの場合</a:t>
            </a:r>
            <a:endParaRPr lang="en-US" altLang="ja-JP" dirty="0"/>
          </a:p>
          <a:p>
            <a:pPr lvl="2"/>
            <a:r>
              <a:rPr lang="ja-JP" altLang="en-US" b="1" u="sng" dirty="0">
                <a:solidFill>
                  <a:srgbClr val="C00000"/>
                </a:solidFill>
              </a:rPr>
              <a:t>メッセージの先頭</a:t>
            </a:r>
            <a:r>
              <a:rPr lang="ja-JP" altLang="en-US" dirty="0"/>
              <a:t>に指定した</a:t>
            </a:r>
            <a:r>
              <a:rPr lang="ja-JP" altLang="en-US" b="1" u="sng" dirty="0">
                <a:solidFill>
                  <a:srgbClr val="C00000"/>
                </a:solidFill>
              </a:rPr>
              <a:t>文字列または</a:t>
            </a:r>
            <a:r>
              <a:rPr lang="en-US" altLang="ja-JP" b="1" u="sng" dirty="0">
                <a:solidFill>
                  <a:srgbClr val="C00000"/>
                </a:solidFill>
              </a:rPr>
              <a:t>HTML</a:t>
            </a:r>
            <a:r>
              <a:rPr lang="ja-JP" altLang="en-US" dirty="0"/>
              <a:t>を挿入できる</a:t>
            </a:r>
            <a:endParaRPr lang="en-US" altLang="ja-JP" dirty="0"/>
          </a:p>
          <a:p>
            <a:pPr lvl="2"/>
            <a:r>
              <a:rPr lang="ja-JP" altLang="en-US" dirty="0"/>
              <a:t>メッセージが署名されている場合は</a:t>
            </a:r>
            <a:r>
              <a:rPr lang="ja-JP" altLang="en-US"/>
              <a:t>加工不可（未評価）</a:t>
            </a:r>
            <a:endParaRPr lang="en-US" altLang="ja-JP" dirty="0"/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873957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6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7168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外部メール通知の設定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7" y="1363664"/>
            <a:ext cx="11118853" cy="5105537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ja-JP" altLang="en-US" dirty="0"/>
              <a:t>サーバー設定文書で行う</a:t>
            </a:r>
            <a:endParaRPr lang="en-US" altLang="ja-JP" dirty="0"/>
          </a:p>
          <a:p>
            <a:pPr lvl="1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「ルーター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/SMTP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「拡張と制御」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SMTP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インバウンド」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追加するテキストは件名もしくは本文のいずれかのみ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2"/>
            <a:r>
              <a:rPr kumimoji="1" lang="ja-JP" altLang="en-US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両方に設定することは出来ない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ので注意！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設定は即時反映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2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サーバー再起動不要！</a:t>
            </a: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7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5AE0D1D-F54C-CD4D-0A82-0C7AC2E38BF7}"/>
              </a:ext>
            </a:extLst>
          </p:cNvPr>
          <p:cNvGrpSpPr/>
          <p:nvPr/>
        </p:nvGrpSpPr>
        <p:grpSpPr>
          <a:xfrm>
            <a:off x="2112194" y="4250874"/>
            <a:ext cx="4436652" cy="2218327"/>
            <a:chOff x="1584145" y="1799544"/>
            <a:chExt cx="3327489" cy="166374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3D4EBBDB-8C9E-4ED7-339E-9E45BC273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145" y="1799544"/>
              <a:ext cx="3327489" cy="1663745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76142E6-538B-18CD-8E10-6D78101BD4C4}"/>
                </a:ext>
              </a:extLst>
            </p:cNvPr>
            <p:cNvSpPr/>
            <p:nvPr/>
          </p:nvSpPr>
          <p:spPr bwMode="auto">
            <a:xfrm>
              <a:off x="3278777" y="2317184"/>
              <a:ext cx="672737" cy="20394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7BAF4CF-0A9E-0765-7508-8B0A8D5E97EB}"/>
                </a:ext>
              </a:extLst>
            </p:cNvPr>
            <p:cNvSpPr/>
            <p:nvPr/>
          </p:nvSpPr>
          <p:spPr bwMode="auto">
            <a:xfrm>
              <a:off x="1896291" y="2571750"/>
              <a:ext cx="672737" cy="20394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F727B72-CA7A-0E8D-424D-D13EDEF3C4DD}"/>
                </a:ext>
              </a:extLst>
            </p:cNvPr>
            <p:cNvSpPr/>
            <p:nvPr/>
          </p:nvSpPr>
          <p:spPr bwMode="auto">
            <a:xfrm>
              <a:off x="1811383" y="2822287"/>
              <a:ext cx="672737" cy="20394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2B57B169-13C1-275B-FA15-97225C8BF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768" y="4225696"/>
            <a:ext cx="4082776" cy="224350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CF80A02-9841-9370-8C5F-95D3354166A6}"/>
              </a:ext>
            </a:extLst>
          </p:cNvPr>
          <p:cNvSpPr/>
          <p:nvPr/>
        </p:nvSpPr>
        <p:spPr bwMode="auto">
          <a:xfrm>
            <a:off x="6740433" y="4720045"/>
            <a:ext cx="4180115" cy="391887"/>
          </a:xfrm>
          <a:prstGeom prst="rect">
            <a:avLst/>
          </a:prstGeom>
          <a:noFill/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ja-JP" altLang="en-US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4445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受信メール</a:t>
            </a:r>
            <a:r>
              <a:rPr lang="ja-JP" altLang="en-US"/>
              <a:t>の確認結果</a:t>
            </a:r>
            <a:r>
              <a:rPr lang="en-US" altLang="ja-JP"/>
              <a:t>1</a:t>
            </a:r>
            <a:r>
              <a:rPr lang="ja-JP" altLang="en-US" dirty="0"/>
              <a:t>（件名に挿入）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7" y="1363664"/>
            <a:ext cx="11118853" cy="5105537"/>
          </a:xfrm>
        </p:spPr>
        <p:txBody>
          <a:bodyPr>
            <a:normAutofit/>
          </a:bodyPr>
          <a:lstStyle/>
          <a:p>
            <a:pPr>
              <a:buClrTx/>
              <a:buSzPct val="90000"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内部からのメールと外部からのメールを受信した結果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メールジャーナルも加工されているので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Router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タスクで行われていると思われる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8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89DA685-D420-906B-5A9D-77DFCA4E0B01}"/>
              </a:ext>
            </a:extLst>
          </p:cNvPr>
          <p:cNvGrpSpPr/>
          <p:nvPr/>
        </p:nvGrpSpPr>
        <p:grpSpPr>
          <a:xfrm>
            <a:off x="1583329" y="2733415"/>
            <a:ext cx="4559047" cy="3858896"/>
            <a:chOff x="1187497" y="2050061"/>
            <a:chExt cx="3419285" cy="2894172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0C8E28B-9F11-A095-C12A-85079FA8B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7497" y="2050061"/>
              <a:ext cx="3419285" cy="2480310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39E9CC46-DC71-F392-08D9-372D8D6BC9CB}"/>
                </a:ext>
              </a:extLst>
            </p:cNvPr>
            <p:cNvSpPr/>
            <p:nvPr/>
          </p:nvSpPr>
          <p:spPr bwMode="auto">
            <a:xfrm>
              <a:off x="1225459" y="3807156"/>
              <a:ext cx="1703069" cy="17119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24B344D4-5E2C-08EF-58A8-8036058DC448}"/>
                </a:ext>
              </a:extLst>
            </p:cNvPr>
            <p:cNvSpPr/>
            <p:nvPr/>
          </p:nvSpPr>
          <p:spPr bwMode="auto">
            <a:xfrm>
              <a:off x="1225459" y="3418407"/>
              <a:ext cx="1703069" cy="17119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F4B88270-F8AD-DDDD-F43E-0D48A6C6118A}"/>
                </a:ext>
              </a:extLst>
            </p:cNvPr>
            <p:cNvSpPr txBox="1"/>
            <p:nvPr/>
          </p:nvSpPr>
          <p:spPr>
            <a:xfrm>
              <a:off x="1973809" y="4574901"/>
              <a:ext cx="246221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3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内部からのメール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64C8E7F-18B0-BA30-631D-ACD9C7EFB8D3}"/>
              </a:ext>
            </a:extLst>
          </p:cNvPr>
          <p:cNvGrpSpPr/>
          <p:nvPr/>
        </p:nvGrpSpPr>
        <p:grpSpPr>
          <a:xfrm>
            <a:off x="6933539" y="2733415"/>
            <a:ext cx="4559047" cy="3859809"/>
            <a:chOff x="5200154" y="2050061"/>
            <a:chExt cx="3419285" cy="2894857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D25FD5CB-3FF7-A0B8-7DF9-8522AD28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154" y="2050061"/>
              <a:ext cx="3419285" cy="2480310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04A0361-884F-E35E-FB9C-EF3C265C8A13}"/>
                </a:ext>
              </a:extLst>
            </p:cNvPr>
            <p:cNvSpPr/>
            <p:nvPr/>
          </p:nvSpPr>
          <p:spPr bwMode="auto">
            <a:xfrm>
              <a:off x="5265149" y="3807156"/>
              <a:ext cx="2007869" cy="17119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489FA20-8938-3CFF-171D-D967259E7D19}"/>
                </a:ext>
              </a:extLst>
            </p:cNvPr>
            <p:cNvSpPr/>
            <p:nvPr/>
          </p:nvSpPr>
          <p:spPr bwMode="auto">
            <a:xfrm>
              <a:off x="5265149" y="3418407"/>
              <a:ext cx="2007869" cy="17119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682AF08-07A3-78C9-AB23-686E78FC7454}"/>
                </a:ext>
              </a:extLst>
            </p:cNvPr>
            <p:cNvSpPr txBox="1"/>
            <p:nvPr/>
          </p:nvSpPr>
          <p:spPr>
            <a:xfrm>
              <a:off x="5986466" y="4575586"/>
              <a:ext cx="246221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3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外部からのメール</a:t>
              </a:r>
            </a:p>
          </p:txBody>
        </p:sp>
      </p:grpSp>
      <p:sp>
        <p:nvSpPr>
          <p:cNvPr id="2" name="矢印: 下 1">
            <a:extLst>
              <a:ext uri="{FF2B5EF4-FFF2-40B4-BE49-F238E27FC236}">
                <a16:creationId xmlns:a16="http://schemas.microsoft.com/office/drawing/2014/main" id="{07A35EDE-C568-3148-9AFB-58A5AD88AC8B}"/>
              </a:ext>
            </a:extLst>
          </p:cNvPr>
          <p:cNvSpPr/>
          <p:nvPr/>
        </p:nvSpPr>
        <p:spPr>
          <a:xfrm>
            <a:off x="7392144" y="4077072"/>
            <a:ext cx="360040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7785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C28160FF-A328-43A4-8EB8-FD724E1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受信メール</a:t>
            </a:r>
            <a:r>
              <a:rPr lang="ja-JP" altLang="en-US" sz="4000"/>
              <a:t>の確認結果</a:t>
            </a:r>
            <a:r>
              <a:rPr lang="en-US" altLang="ja-JP" sz="4000"/>
              <a:t>2</a:t>
            </a:r>
            <a:r>
              <a:rPr lang="ja-JP" altLang="en-US" sz="4000" dirty="0"/>
              <a:t>（メッセージに挿入）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7A2E2-7963-4BA3-9FD9-98D41D1A1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67" y="1363664"/>
            <a:ext cx="11118853" cy="5105537"/>
          </a:xfrm>
        </p:spPr>
        <p:txBody>
          <a:bodyPr>
            <a:normAutofit/>
          </a:bodyPr>
          <a:lstStyle/>
          <a:p>
            <a:pPr>
              <a:buClrTx/>
              <a:buSzPct val="90000"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内部からのメールと外部からのメールを受信した結果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メッセージに挿入する場合、改行なども考慮した方がよさそう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24511524-99F5-4B7D-9FA6-2CDACBFE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184" y="6526798"/>
            <a:ext cx="984565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9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225EB2E-146A-6D9E-11B8-84F53C6A5E18}"/>
              </a:ext>
            </a:extLst>
          </p:cNvPr>
          <p:cNvGrpSpPr/>
          <p:nvPr/>
        </p:nvGrpSpPr>
        <p:grpSpPr>
          <a:xfrm>
            <a:off x="1387633" y="2874689"/>
            <a:ext cx="6892544" cy="3353072"/>
            <a:chOff x="1040725" y="2156016"/>
            <a:chExt cx="5169408" cy="251480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1A54510-7B9D-F49D-2D1A-D44CC3D06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0725" y="2156016"/>
              <a:ext cx="5169408" cy="2120265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24B344D4-5E2C-08EF-58A8-8036058DC448}"/>
                </a:ext>
              </a:extLst>
            </p:cNvPr>
            <p:cNvSpPr/>
            <p:nvPr/>
          </p:nvSpPr>
          <p:spPr bwMode="auto">
            <a:xfrm>
              <a:off x="1122274" y="2725614"/>
              <a:ext cx="1703069" cy="17119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F4B88270-F8AD-DDDD-F43E-0D48A6C6118A}"/>
                </a:ext>
              </a:extLst>
            </p:cNvPr>
            <p:cNvSpPr txBox="1"/>
            <p:nvPr/>
          </p:nvSpPr>
          <p:spPr>
            <a:xfrm>
              <a:off x="1973809" y="4301488"/>
              <a:ext cx="246221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3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内部からのメール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E065283-152D-79FC-8011-E6C8BB5EF8F0}"/>
              </a:ext>
            </a:extLst>
          </p:cNvPr>
          <p:cNvGrpSpPr/>
          <p:nvPr/>
        </p:nvGrpSpPr>
        <p:grpSpPr>
          <a:xfrm>
            <a:off x="5181573" y="2874689"/>
            <a:ext cx="6892544" cy="3353755"/>
            <a:chOff x="3886179" y="2156016"/>
            <a:chExt cx="5169408" cy="2515316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9A536BC-D271-C709-55AE-FA15FDE5F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6179" y="2156016"/>
              <a:ext cx="5169408" cy="2120265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04A0361-884F-E35E-FB9C-EF3C265C8A13}"/>
                </a:ext>
              </a:extLst>
            </p:cNvPr>
            <p:cNvSpPr/>
            <p:nvPr/>
          </p:nvSpPr>
          <p:spPr bwMode="auto">
            <a:xfrm>
              <a:off x="3978597" y="3052662"/>
              <a:ext cx="5076990" cy="478123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489FA20-8938-3CFF-171D-D967259E7D19}"/>
                </a:ext>
              </a:extLst>
            </p:cNvPr>
            <p:cNvSpPr/>
            <p:nvPr/>
          </p:nvSpPr>
          <p:spPr bwMode="auto">
            <a:xfrm>
              <a:off x="3949413" y="2725614"/>
              <a:ext cx="2007869" cy="17119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/>
              <a:endParaRPr lang="ja-JP" altLang="en-US"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682AF08-07A3-78C9-AB23-686E78FC7454}"/>
                </a:ext>
              </a:extLst>
            </p:cNvPr>
            <p:cNvSpPr txBox="1"/>
            <p:nvPr/>
          </p:nvSpPr>
          <p:spPr>
            <a:xfrm>
              <a:off x="5986466" y="4302000"/>
              <a:ext cx="246221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32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外部からのメール</a:t>
              </a:r>
            </a:p>
          </p:txBody>
        </p:sp>
      </p:grpSp>
      <p:sp>
        <p:nvSpPr>
          <p:cNvPr id="2" name="矢印: 下 1">
            <a:extLst>
              <a:ext uri="{FF2B5EF4-FFF2-40B4-BE49-F238E27FC236}">
                <a16:creationId xmlns:a16="http://schemas.microsoft.com/office/drawing/2014/main" id="{50E64C30-3326-DA6E-A21B-35030099E409}"/>
              </a:ext>
            </a:extLst>
          </p:cNvPr>
          <p:cNvSpPr/>
          <p:nvPr/>
        </p:nvSpPr>
        <p:spPr>
          <a:xfrm>
            <a:off x="8184232" y="3573016"/>
            <a:ext cx="360040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6435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heme/theme1.xml><?xml version="1.0" encoding="utf-8"?>
<a:theme xmlns:a="http://schemas.openxmlformats.org/drawingml/2006/main" name="White Design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8F48C99-A32B-704B-BDEE-5AF2C56DBD71}" vid="{0D066127-2C09-6D46-9DC5-2F4F6617DB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A0173888A0BB14AA19596AF7EA8F8BC" ma:contentTypeVersion="18" ma:contentTypeDescription="新しいドキュメントを作成します。" ma:contentTypeScope="" ma:versionID="ca683c4dc5b6643590f6804310ea7ae4">
  <xsd:schema xmlns:xsd="http://www.w3.org/2001/XMLSchema" xmlns:xs="http://www.w3.org/2001/XMLSchema" xmlns:p="http://schemas.microsoft.com/office/2006/metadata/properties" xmlns:ns2="9bb3223b-6ff6-49df-88dc-65b729bb51d7" xmlns:ns3="1031b9c7-5a98-480b-a063-a5ad9425c0b2" targetNamespace="http://schemas.microsoft.com/office/2006/metadata/properties" ma:root="true" ma:fieldsID="b10ae2b264b71331b1c67105a6aa2031" ns2:_="" ns3:_="">
    <xsd:import namespace="9bb3223b-6ff6-49df-88dc-65b729bb51d7"/>
    <xsd:import namespace="1031b9c7-5a98-480b-a063-a5ad9425c0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3223b-6ff6-49df-88dc-65b729bb51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64c72d52-2d77-4f68-b3a5-49527e4de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1b9c7-5a98-480b-a063-a5ad9425c0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f78c9d2-af17-4320-9c27-5bd76dc8532c}" ma:internalName="TaxCatchAll" ma:showField="CatchAllData" ma:web="1031b9c7-5a98-480b-a063-a5ad9425c0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31b9c7-5a98-480b-a063-a5ad9425c0b2" xsi:nil="true"/>
    <lcf76f155ced4ddcb4097134ff3c332f xmlns="9bb3223b-6ff6-49df-88dc-65b729bb51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2555A7-1BF8-4810-9135-E270FEAEA2F5}"/>
</file>

<file path=customXml/itemProps2.xml><?xml version="1.0" encoding="utf-8"?>
<ds:datastoreItem xmlns:ds="http://schemas.openxmlformats.org/officeDocument/2006/customXml" ds:itemID="{B3002D3B-D33E-45F4-8D5D-AB0F51CE83D0}"/>
</file>

<file path=customXml/itemProps3.xml><?xml version="1.0" encoding="utf-8"?>
<ds:datastoreItem xmlns:ds="http://schemas.openxmlformats.org/officeDocument/2006/customXml" ds:itemID="{325A9132-4855-4082-90A1-6AF89C26D864}"/>
</file>

<file path=docProps/app.xml><?xml version="1.0" encoding="utf-8"?>
<Properties xmlns="http://schemas.openxmlformats.org/officeDocument/2006/extended-properties" xmlns:vt="http://schemas.openxmlformats.org/officeDocument/2006/docPropsVTypes">
  <Template>NotesConsOpenSeminar2019_アプリ開発研究会</Template>
  <TotalTime>0</TotalTime>
  <Words>1431</Words>
  <Application>Microsoft Office PowerPoint</Application>
  <PresentationFormat>ワイド画面</PresentationFormat>
  <Paragraphs>233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5" baseType="lpstr">
      <vt:lpstr>メイリオ</vt:lpstr>
      <vt:lpstr>Arial</vt:lpstr>
      <vt:lpstr>Calibri</vt:lpstr>
      <vt:lpstr>Segoe UI</vt:lpstr>
      <vt:lpstr>Times New Roman</vt:lpstr>
      <vt:lpstr>Wingdings</vt:lpstr>
      <vt:lpstr>White Design</vt:lpstr>
      <vt:lpstr>Notes/Domino V14 新機能 検証</vt:lpstr>
      <vt:lpstr>メールの遅延配信</vt:lpstr>
      <vt:lpstr>V14のメール新機能1</vt:lpstr>
      <vt:lpstr>配信遅延の準備作業</vt:lpstr>
      <vt:lpstr>外部メール通知</vt:lpstr>
      <vt:lpstr>V14のメール新機能2</vt:lpstr>
      <vt:lpstr>外部メール通知の設定</vt:lpstr>
      <vt:lpstr>受信メールの確認結果1（件名に挿入）</vt:lpstr>
      <vt:lpstr>受信メールの確認結果2（メッセージに挿入）</vt:lpstr>
      <vt:lpstr>メールマージ（差込印刷）</vt:lpstr>
      <vt:lpstr>V14のメール新機能3</vt:lpstr>
      <vt:lpstr>V14のメール新機能3</vt:lpstr>
      <vt:lpstr>V14のメール新機能3</vt:lpstr>
      <vt:lpstr>V14のメール新機能3</vt:lpstr>
      <vt:lpstr>V14のメール新機能3</vt:lpstr>
      <vt:lpstr>V14のメール新機能3</vt:lpstr>
      <vt:lpstr>V14のメール新機能3</vt:lpstr>
      <vt:lpstr>V14のメール新機能3</vt:lpstr>
      <vt:lpstr>V14のメール新機能3</vt:lpstr>
      <vt:lpstr>VerseとNomad</vt:lpstr>
      <vt:lpstr>VerseとNomad</vt:lpstr>
      <vt:lpstr>メール/カレンダー機能</vt:lpstr>
      <vt:lpstr>メール機能の強化</vt:lpstr>
      <vt:lpstr>カレンダー機能の強化</vt:lpstr>
      <vt:lpstr>ワークスペース</vt:lpstr>
      <vt:lpstr>ワークスペースの強化</vt:lpstr>
      <vt:lpstr>ワークスペースの強化</vt:lpstr>
      <vt:lpstr>ワークスペースの強化</vt:lpstr>
      <vt:lpstr>ワークスペースの強化</vt:lpstr>
      <vt:lpstr>デバッガーの無効化</vt:lpstr>
      <vt:lpstr>デバッガーの無効化</vt:lpstr>
      <vt:lpstr>デバッガーの無効化</vt:lpstr>
      <vt:lpstr>デバッガーの無効化</vt:lpstr>
      <vt:lpstr>ビューアイコンのリスタイル</vt:lpstr>
      <vt:lpstr>ビューアイコンのリスタイル</vt:lpstr>
      <vt:lpstr>ビューアイコンのリスタイル</vt:lpstr>
      <vt:lpstr>その他の新機能</vt:lpstr>
      <vt:lpstr>その他の新機能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2024-02-19T08:25:35Z</dcterms:created>
  <dcterms:modified xsi:type="dcterms:W3CDTF">2024-02-19T08:25:39Z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0x0101008A0173888A0BB14AA19596AF7EA8F8BC</vt:lpwstr>
  </property>
</Properties>
</file>