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96" r:id="rId1"/>
    <p:sldMasterId id="2147483705" r:id="rId2"/>
  </p:sldMasterIdLst>
  <p:notesMasterIdLst>
    <p:notesMasterId r:id="rId24"/>
  </p:notesMasterIdLst>
  <p:handoutMasterIdLst>
    <p:handoutMasterId r:id="rId25"/>
  </p:handoutMasterIdLst>
  <p:sldIdLst>
    <p:sldId id="314" r:id="rId3"/>
    <p:sldId id="270" r:id="rId4"/>
    <p:sldId id="271" r:id="rId5"/>
    <p:sldId id="272" r:id="rId6"/>
    <p:sldId id="273" r:id="rId7"/>
    <p:sldId id="274" r:id="rId8"/>
    <p:sldId id="275" r:id="rId9"/>
    <p:sldId id="276" r:id="rId10"/>
    <p:sldId id="320" r:id="rId11"/>
    <p:sldId id="324" r:id="rId12"/>
    <p:sldId id="322" r:id="rId13"/>
    <p:sldId id="323" r:id="rId14"/>
    <p:sldId id="310" r:id="rId15"/>
    <p:sldId id="319" r:id="rId16"/>
    <p:sldId id="316" r:id="rId17"/>
    <p:sldId id="312" r:id="rId18"/>
    <p:sldId id="317" r:id="rId19"/>
    <p:sldId id="299" r:id="rId20"/>
    <p:sldId id="318" r:id="rId21"/>
    <p:sldId id="315" r:id="rId22"/>
    <p:sldId id="313" r:id="rId2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900"/>
    <a:srgbClr val="FF00FF"/>
    <a:srgbClr val="FFCCFF"/>
    <a:srgbClr val="CC0000"/>
    <a:srgbClr val="3366CC"/>
    <a:srgbClr val="800000"/>
    <a:srgbClr val="FF9900"/>
    <a:srgbClr val="CCFF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42D59-78A9-43D5-B62E-937C95FE365F}" v="5" dt="2024-02-19T08:23:52.4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9" autoAdjust="0"/>
    <p:restoredTop sz="94912" autoAdjust="0"/>
  </p:normalViewPr>
  <p:slideViewPr>
    <p:cSldViewPr>
      <p:cViewPr varScale="1">
        <p:scale>
          <a:sx n="121" d="100"/>
          <a:sy n="121" d="100"/>
        </p:scale>
        <p:origin x="206" y="77"/>
      </p:cViewPr>
      <p:guideLst>
        <p:guide orient="horz" pos="2160"/>
        <p:guide pos="3840"/>
      </p:guideLst>
    </p:cSldViewPr>
  </p:slideViewPr>
  <p:notesTextViewPr>
    <p:cViewPr>
      <p:scale>
        <a:sx n="1" d="1"/>
        <a:sy n="1" d="1"/>
      </p:scale>
      <p:origin x="0" y="0"/>
    </p:cViewPr>
  </p:notesTextViewPr>
  <p:notesViewPr>
    <p:cSldViewPr>
      <p:cViewPr varScale="1">
        <p:scale>
          <a:sx n="47" d="100"/>
          <a:sy n="47" d="100"/>
        </p:scale>
        <p:origin x="2732"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4125" y="-22047"/>
            <a:ext cx="2895499" cy="53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t" anchorCtr="0" compatLnSpc="1">
            <a:prstTxWarp prst="textNoShape">
              <a:avLst/>
            </a:prstTxWarp>
          </a:bodyPr>
          <a:lstStyle>
            <a:lvl1pPr defTabSz="929394">
              <a:defRPr sz="1000" i="1">
                <a:solidFill>
                  <a:schemeClr val="tx1"/>
                </a:solidFill>
                <a:latin typeface="Times New Roman" charset="0"/>
              </a:defRPr>
            </a:lvl1pPr>
          </a:lstStyle>
          <a:p>
            <a:pPr>
              <a:defRPr/>
            </a:pPr>
            <a:endParaRPr lang="en-US" altLang="ja-JP"/>
          </a:p>
        </p:txBody>
      </p:sp>
      <p:sp>
        <p:nvSpPr>
          <p:cNvPr id="4099" name="Rectangle 3"/>
          <p:cNvSpPr>
            <a:spLocks noGrp="1" noChangeArrowheads="1"/>
          </p:cNvSpPr>
          <p:nvPr>
            <p:ph type="dt" sz="quarter" idx="1"/>
          </p:nvPr>
        </p:nvSpPr>
        <p:spPr bwMode="auto">
          <a:xfrm>
            <a:off x="3824571" y="-22047"/>
            <a:ext cx="2895499" cy="53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t" anchorCtr="0" compatLnSpc="1">
            <a:prstTxWarp prst="textNoShape">
              <a:avLst/>
            </a:prstTxWarp>
          </a:bodyPr>
          <a:lstStyle>
            <a:lvl1pPr algn="r" defTabSz="929394">
              <a:defRPr sz="1000" i="1">
                <a:solidFill>
                  <a:schemeClr val="tx1"/>
                </a:solidFill>
                <a:latin typeface="Times New Roman" charset="0"/>
              </a:defRPr>
            </a:lvl1pPr>
          </a:lstStyle>
          <a:p>
            <a:pPr>
              <a:defRPr/>
            </a:pPr>
            <a:endParaRPr lang="en-US" altLang="ja-JP"/>
          </a:p>
        </p:txBody>
      </p:sp>
      <p:sp>
        <p:nvSpPr>
          <p:cNvPr id="4100" name="Rectangle 4"/>
          <p:cNvSpPr>
            <a:spLocks noGrp="1" noChangeArrowheads="1"/>
          </p:cNvSpPr>
          <p:nvPr>
            <p:ph type="ftr" sz="quarter" idx="2"/>
          </p:nvPr>
        </p:nvSpPr>
        <p:spPr bwMode="auto">
          <a:xfrm>
            <a:off x="14125" y="9351343"/>
            <a:ext cx="2895499" cy="53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b" anchorCtr="0" compatLnSpc="1">
            <a:prstTxWarp prst="textNoShape">
              <a:avLst/>
            </a:prstTxWarp>
          </a:bodyPr>
          <a:lstStyle>
            <a:lvl1pPr defTabSz="929394">
              <a:defRPr sz="1000" i="1">
                <a:solidFill>
                  <a:schemeClr val="tx1"/>
                </a:solidFill>
                <a:latin typeface="Times New Roman" charset="0"/>
              </a:defRPr>
            </a:lvl1pPr>
          </a:lstStyle>
          <a:p>
            <a:pPr>
              <a:defRPr/>
            </a:pPr>
            <a:endParaRPr lang="en-US" altLang="ja-JP"/>
          </a:p>
        </p:txBody>
      </p:sp>
      <p:sp>
        <p:nvSpPr>
          <p:cNvPr id="4101" name="Rectangle 5"/>
          <p:cNvSpPr>
            <a:spLocks noGrp="1" noChangeArrowheads="1"/>
          </p:cNvSpPr>
          <p:nvPr>
            <p:ph type="sldNum" sz="quarter" idx="3"/>
          </p:nvPr>
        </p:nvSpPr>
        <p:spPr bwMode="auto">
          <a:xfrm>
            <a:off x="3824571" y="9351343"/>
            <a:ext cx="2895499" cy="53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b" anchorCtr="0" compatLnSpc="1">
            <a:prstTxWarp prst="textNoShape">
              <a:avLst/>
            </a:prstTxWarp>
          </a:bodyPr>
          <a:lstStyle>
            <a:lvl1pPr algn="r" defTabSz="929394">
              <a:defRPr sz="1000" i="1">
                <a:solidFill>
                  <a:schemeClr val="tx1"/>
                </a:solidFill>
              </a:defRPr>
            </a:lvl1pPr>
          </a:lstStyle>
          <a:p>
            <a:fld id="{2A2A5D2E-1A83-4AF1-A185-ABAC1AA9680E}" type="slidenum">
              <a:rPr lang="en-US" altLang="ja-JP"/>
              <a:pPr/>
              <a:t>‹#›</a:t>
            </a:fld>
            <a:endParaRPr lang="en-US" altLang="ja-JP"/>
          </a:p>
        </p:txBody>
      </p:sp>
    </p:spTree>
    <p:extLst>
      <p:ext uri="{BB962C8B-B14F-4D97-AF65-F5344CB8AC3E}">
        <p14:creationId xmlns:p14="http://schemas.microsoft.com/office/powerpoint/2010/main" val="3039224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7264" y="-22048"/>
            <a:ext cx="2922180" cy="53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t" anchorCtr="0" compatLnSpc="1">
            <a:prstTxWarp prst="textNoShape">
              <a:avLst/>
            </a:prstTxWarp>
          </a:bodyPr>
          <a:lstStyle>
            <a:lvl1pPr defTabSz="945120">
              <a:defRPr sz="1000" i="1">
                <a:solidFill>
                  <a:schemeClr val="tx1"/>
                </a:solidFill>
                <a:latin typeface="Times New Roman" charset="0"/>
              </a:defRPr>
            </a:lvl1pPr>
          </a:lstStyle>
          <a:p>
            <a:pPr>
              <a:defRPr/>
            </a:pPr>
            <a:endParaRPr lang="en-US" altLang="ja-JP"/>
          </a:p>
        </p:txBody>
      </p:sp>
      <p:sp>
        <p:nvSpPr>
          <p:cNvPr id="2051" name="Rectangle 3"/>
          <p:cNvSpPr>
            <a:spLocks noGrp="1" noChangeArrowheads="1"/>
          </p:cNvSpPr>
          <p:nvPr>
            <p:ph type="dt" idx="1"/>
          </p:nvPr>
        </p:nvSpPr>
        <p:spPr bwMode="auto">
          <a:xfrm>
            <a:off x="3829278" y="-22048"/>
            <a:ext cx="2922179" cy="53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t" anchorCtr="0" compatLnSpc="1">
            <a:prstTxWarp prst="textNoShape">
              <a:avLst/>
            </a:prstTxWarp>
          </a:bodyPr>
          <a:lstStyle>
            <a:lvl1pPr algn="r" defTabSz="945120">
              <a:defRPr sz="1000" i="1">
                <a:solidFill>
                  <a:schemeClr val="tx1"/>
                </a:solidFill>
                <a:latin typeface="Times New Roman" charset="0"/>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61913" y="749300"/>
            <a:ext cx="6610350" cy="3719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7100" y="4704019"/>
            <a:ext cx="4919995" cy="441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04" tIns="46015" rIns="95204" bIns="46015" numCol="1" anchor="t" anchorCtr="0" compatLnSpc="1">
            <a:prstTxWarp prst="textNoShape">
              <a:avLst/>
            </a:prstTxWarp>
          </a:bodyPr>
          <a:lstStyle/>
          <a:p>
            <a:pPr lvl="0"/>
            <a:r>
              <a:rPr lang="ja-JP" altLang="en-US" noProof="0"/>
              <a:t>マスターテキストの書式設定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054" name="Rectangle 6"/>
          <p:cNvSpPr>
            <a:spLocks noGrp="1" noChangeArrowheads="1"/>
          </p:cNvSpPr>
          <p:nvPr>
            <p:ph type="ftr" sz="quarter" idx="4"/>
          </p:nvPr>
        </p:nvSpPr>
        <p:spPr bwMode="auto">
          <a:xfrm>
            <a:off x="-17264" y="9349769"/>
            <a:ext cx="2922180" cy="53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b" anchorCtr="0" compatLnSpc="1">
            <a:prstTxWarp prst="textNoShape">
              <a:avLst/>
            </a:prstTxWarp>
          </a:bodyPr>
          <a:lstStyle>
            <a:lvl1pPr defTabSz="945120">
              <a:defRPr sz="1000" i="1">
                <a:solidFill>
                  <a:schemeClr val="tx1"/>
                </a:solidFill>
                <a:latin typeface="Times New Roman" charset="0"/>
              </a:defRPr>
            </a:lvl1pPr>
          </a:lstStyle>
          <a:p>
            <a:pPr>
              <a:defRPr/>
            </a:pPr>
            <a:endParaRPr lang="en-US" altLang="ja-JP"/>
          </a:p>
        </p:txBody>
      </p:sp>
      <p:sp>
        <p:nvSpPr>
          <p:cNvPr id="2055" name="Rectangle 7"/>
          <p:cNvSpPr>
            <a:spLocks noGrp="1" noChangeArrowheads="1"/>
          </p:cNvSpPr>
          <p:nvPr>
            <p:ph type="sldNum" sz="quarter" idx="5"/>
          </p:nvPr>
        </p:nvSpPr>
        <p:spPr bwMode="auto">
          <a:xfrm>
            <a:off x="3829278" y="9349769"/>
            <a:ext cx="2922179" cy="53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0" tIns="0" rIns="19040" bIns="0" numCol="1" anchor="b" anchorCtr="0" compatLnSpc="1">
            <a:prstTxWarp prst="textNoShape">
              <a:avLst/>
            </a:prstTxWarp>
          </a:bodyPr>
          <a:lstStyle>
            <a:lvl1pPr algn="r" defTabSz="945120">
              <a:defRPr sz="1000" i="1">
                <a:solidFill>
                  <a:schemeClr val="tx1"/>
                </a:solidFill>
              </a:defRPr>
            </a:lvl1pPr>
          </a:lstStyle>
          <a:p>
            <a:fld id="{F350C377-7757-4D48-ACA5-C15F2AE87B68}" type="slidenum">
              <a:rPr lang="en-US" altLang="ja-JP"/>
              <a:pPr/>
              <a:t>‹#›</a:t>
            </a:fld>
            <a:endParaRPr lang="en-US" altLang="ja-JP"/>
          </a:p>
        </p:txBody>
      </p:sp>
    </p:spTree>
    <p:extLst>
      <p:ext uri="{BB962C8B-B14F-4D97-AF65-F5344CB8AC3E}">
        <p14:creationId xmlns:p14="http://schemas.microsoft.com/office/powerpoint/2010/main" val="2188229919"/>
      </p:ext>
    </p:extLst>
  </p:cSld>
  <p:clrMap bg1="lt1" tx1="dk1" bg2="lt2" tx2="dk2" accent1="accent1" accent2="accent2" accent3="accent3" accent4="accent4" accent5="accent5" accent6="accent6" hlink="hlink" folHlink="folHlink"/>
  <p:hf hdr="0" ftr="0" dt="0"/>
  <p:notesStyle>
    <a:lvl1pPr algn="l" defTabSz="946150"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1pPr>
    <a:lvl2pPr marL="466725" algn="l" defTabSz="946150"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2pPr>
    <a:lvl3pPr marL="930275" algn="l" defTabSz="946150"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3pPr>
    <a:lvl4pPr marL="1397000" algn="l" defTabSz="946150"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4pPr>
    <a:lvl5pPr marL="1860550" algn="l" defTabSz="946150" rtl="0" eaLnBrk="0" fontAlgn="base" hangingPunct="0">
      <a:spcBef>
        <a:spcPct val="30000"/>
      </a:spcBef>
      <a:spcAft>
        <a:spcPct val="0"/>
      </a:spcAft>
      <a:defRPr kumimoji="1" sz="1200" kern="1200">
        <a:solidFill>
          <a:schemeClr val="tx1"/>
        </a:solidFill>
        <a:latin typeface="Times New Roman"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50C377-7757-4D48-ACA5-C15F2AE87B68}" type="slidenum">
              <a:rPr lang="en-US" altLang="ja-JP" smtClean="0"/>
              <a:pPr/>
              <a:t>1</a:t>
            </a:fld>
            <a:endParaRPr lang="en-US" altLang="ja-JP"/>
          </a:p>
        </p:txBody>
      </p:sp>
    </p:spTree>
    <p:extLst>
      <p:ext uri="{BB962C8B-B14F-4D97-AF65-F5344CB8AC3E}">
        <p14:creationId xmlns:p14="http://schemas.microsoft.com/office/powerpoint/2010/main" val="268329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50C377-7757-4D48-ACA5-C15F2AE87B68}" type="slidenum">
              <a:rPr lang="en-US" altLang="ja-JP" smtClean="0"/>
              <a:pPr/>
              <a:t>7</a:t>
            </a:fld>
            <a:endParaRPr lang="en-US" altLang="ja-JP"/>
          </a:p>
        </p:txBody>
      </p:sp>
    </p:spTree>
    <p:extLst>
      <p:ext uri="{BB962C8B-B14F-4D97-AF65-F5344CB8AC3E}">
        <p14:creationId xmlns:p14="http://schemas.microsoft.com/office/powerpoint/2010/main" val="268329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50C377-7757-4D48-ACA5-C15F2AE87B68}" type="slidenum">
              <a:rPr lang="en-US" altLang="ja-JP" smtClean="0"/>
              <a:pPr/>
              <a:t>11</a:t>
            </a:fld>
            <a:endParaRPr lang="en-US" altLang="ja-JP"/>
          </a:p>
        </p:txBody>
      </p:sp>
    </p:spTree>
    <p:extLst>
      <p:ext uri="{BB962C8B-B14F-4D97-AF65-F5344CB8AC3E}">
        <p14:creationId xmlns:p14="http://schemas.microsoft.com/office/powerpoint/2010/main" val="318076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50C377-7757-4D48-ACA5-C15F2AE87B68}" type="slidenum">
              <a:rPr lang="en-US" altLang="ja-JP" smtClean="0"/>
              <a:pPr/>
              <a:t>12</a:t>
            </a:fld>
            <a:endParaRPr lang="en-US" altLang="ja-JP"/>
          </a:p>
        </p:txBody>
      </p:sp>
    </p:spTree>
    <p:extLst>
      <p:ext uri="{BB962C8B-B14F-4D97-AF65-F5344CB8AC3E}">
        <p14:creationId xmlns:p14="http://schemas.microsoft.com/office/powerpoint/2010/main" val="53282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50C377-7757-4D48-ACA5-C15F2AE87B68}" type="slidenum">
              <a:rPr lang="en-US" altLang="ja-JP" smtClean="0"/>
              <a:pPr/>
              <a:t>20</a:t>
            </a:fld>
            <a:endParaRPr lang="en-US" altLang="ja-JP"/>
          </a:p>
        </p:txBody>
      </p:sp>
    </p:spTree>
    <p:extLst>
      <p:ext uri="{BB962C8B-B14F-4D97-AF65-F5344CB8AC3E}">
        <p14:creationId xmlns:p14="http://schemas.microsoft.com/office/powerpoint/2010/main" val="103162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_simple1">
    <p:spTree>
      <p:nvGrpSpPr>
        <p:cNvPr id="1" name=""/>
        <p:cNvGrpSpPr/>
        <p:nvPr/>
      </p:nvGrpSpPr>
      <p:grpSpPr>
        <a:xfrm>
          <a:off x="0" y="0"/>
          <a:ext cx="0" cy="0"/>
          <a:chOff x="0" y="0"/>
          <a:chExt cx="0" cy="0"/>
        </a:xfrm>
      </p:grpSpPr>
      <p:sp>
        <p:nvSpPr>
          <p:cNvPr id="6" name="タイトル 1"/>
          <p:cNvSpPr>
            <a:spLocks noGrp="1"/>
          </p:cNvSpPr>
          <p:nvPr>
            <p:ph type="ctrTitle"/>
          </p:nvPr>
        </p:nvSpPr>
        <p:spPr>
          <a:xfrm>
            <a:off x="246733" y="2780929"/>
            <a:ext cx="9497672" cy="576063"/>
          </a:xfrm>
        </p:spPr>
        <p:txBody>
          <a:bodyPr anchor="b">
            <a:normAutofit/>
          </a:bodyPr>
          <a:lstStyle>
            <a:lvl1pPr algn="l">
              <a:defRPr sz="3600" b="1">
                <a:latin typeface="Meiryo UI" panose="020B0604030504040204" pitchFamily="50" charset="-128"/>
                <a:ea typeface="Meiryo UI" panose="020B0604030504040204" pitchFamily="50" charset="-128"/>
              </a:defRPr>
            </a:lvl1pPr>
          </a:lstStyle>
          <a:p>
            <a:r>
              <a:rPr kumimoji="1" lang="ja-JP" altLang="en-US"/>
              <a:t>マスター タイトルの書式設定</a:t>
            </a:r>
            <a:endParaRPr kumimoji="1" lang="ja-JP" altLang="en-US" dirty="0"/>
          </a:p>
        </p:txBody>
      </p:sp>
      <p:sp>
        <p:nvSpPr>
          <p:cNvPr id="7" name="サブタイトル 2"/>
          <p:cNvSpPr>
            <a:spLocks noGrp="1"/>
          </p:cNvSpPr>
          <p:nvPr>
            <p:ph type="subTitle" idx="1"/>
          </p:nvPr>
        </p:nvSpPr>
        <p:spPr>
          <a:xfrm>
            <a:off x="246735" y="3717030"/>
            <a:ext cx="8252789" cy="334888"/>
          </a:xfrm>
        </p:spPr>
        <p:txBody>
          <a:bodyPr>
            <a:noAutofit/>
          </a:bodyPr>
          <a:lstStyle>
            <a:lvl1pPr marL="0" indent="0" algn="l">
              <a:buNone/>
              <a:defRPr sz="2800">
                <a:solidFill>
                  <a:schemeClr val="tx1"/>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正方形/長方形 11"/>
          <p:cNvSpPr/>
          <p:nvPr/>
        </p:nvSpPr>
        <p:spPr>
          <a:xfrm>
            <a:off x="-48683" y="3482722"/>
            <a:ext cx="12211141" cy="72000"/>
          </a:xfrm>
          <a:prstGeom prst="rect">
            <a:avLst/>
          </a:prstGeom>
          <a:solidFill>
            <a:srgbClr val="243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p:nvSpPr>
        <p:spPr>
          <a:xfrm>
            <a:off x="9504683" y="3482723"/>
            <a:ext cx="2736000" cy="7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3429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5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2956436-78F1-41BC-AA08-E87D719E07C0}"/>
              </a:ext>
            </a:extLst>
          </p:cNvPr>
          <p:cNvPicPr>
            <a:picLocks noChangeAspect="1"/>
          </p:cNvPicPr>
          <p:nvPr userDrawn="1"/>
        </p:nvPicPr>
        <p:blipFill>
          <a:blip r:embed="rId2"/>
          <a:stretch>
            <a:fillRect/>
          </a:stretch>
        </p:blipFill>
        <p:spPr>
          <a:xfrm>
            <a:off x="0" y="13356"/>
            <a:ext cx="12192000" cy="1360424"/>
          </a:xfrm>
          <a:prstGeom prst="rect">
            <a:avLst/>
          </a:prstGeom>
        </p:spPr>
      </p:pic>
      <p:sp>
        <p:nvSpPr>
          <p:cNvPr id="2" name="タイトル 1">
            <a:extLst>
              <a:ext uri="{FF2B5EF4-FFF2-40B4-BE49-F238E27FC236}">
                <a16:creationId xmlns:a16="http://schemas.microsoft.com/office/drawing/2014/main" id="{6746BF58-B8D3-44A6-8666-CEB5CFE6CFB2}"/>
              </a:ext>
            </a:extLst>
          </p:cNvPr>
          <p:cNvSpPr>
            <a:spLocks noGrp="1"/>
          </p:cNvSpPr>
          <p:nvPr>
            <p:ph type="title"/>
          </p:nvPr>
        </p:nvSpPr>
        <p:spPr>
          <a:xfrm>
            <a:off x="839416" y="274638"/>
            <a:ext cx="10742984" cy="634082"/>
          </a:xfrm>
        </p:spPr>
        <p:txBody>
          <a:bodyPr>
            <a:noAutofit/>
          </a:bodyPr>
          <a:lstStyle>
            <a:lvl1pPr algn="l">
              <a:defRPr sz="2800">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10" name="スライド番号プレースホルダー 5">
            <a:extLst>
              <a:ext uri="{FF2B5EF4-FFF2-40B4-BE49-F238E27FC236}">
                <a16:creationId xmlns:a16="http://schemas.microsoft.com/office/drawing/2014/main" id="{FFDB63F2-56AA-4AB0-84B3-90A37D394E64}"/>
              </a:ext>
            </a:extLst>
          </p:cNvPr>
          <p:cNvSpPr>
            <a:spLocks noGrp="1"/>
          </p:cNvSpPr>
          <p:nvPr>
            <p:ph type="sldNum" sz="quarter" idx="4"/>
          </p:nvPr>
        </p:nvSpPr>
        <p:spPr>
          <a:xfrm>
            <a:off x="9264352" y="6570103"/>
            <a:ext cx="2844800" cy="235034"/>
          </a:xfrm>
          <a:prstGeom prst="rect">
            <a:avLst/>
          </a:prstGeom>
        </p:spPr>
        <p:txBody>
          <a:bodyPr vert="horz" lIns="91440" tIns="45720" rIns="91440" bIns="45720" rtlCol="0" anchor="ctr"/>
          <a:lstStyle>
            <a:lvl1pPr algn="r">
              <a:defRPr sz="1200">
                <a:solidFill>
                  <a:schemeClr val="tx1">
                    <a:tint val="75000"/>
                  </a:schemeClr>
                </a:solidFill>
              </a:defRPr>
            </a:lvl1pPr>
          </a:lstStyle>
          <a:p>
            <a:fld id="{DB8F578F-CDB5-4005-B002-C9FC18BC4B11}" type="slidenum">
              <a:rPr lang="en-US" altLang="ja-JP" smtClean="0"/>
              <a:pPr/>
              <a:t>‹#›</a:t>
            </a:fld>
            <a:endParaRPr lang="en-US" altLang="ja-JP"/>
          </a:p>
        </p:txBody>
      </p:sp>
      <p:sp>
        <p:nvSpPr>
          <p:cNvPr id="12" name="テキスト プレースホルダー 11">
            <a:extLst>
              <a:ext uri="{FF2B5EF4-FFF2-40B4-BE49-F238E27FC236}">
                <a16:creationId xmlns:a16="http://schemas.microsoft.com/office/drawing/2014/main" id="{57AC85D5-D644-451F-BD8C-E9C8E7C1E3F0}"/>
              </a:ext>
            </a:extLst>
          </p:cNvPr>
          <p:cNvSpPr>
            <a:spLocks noGrp="1"/>
          </p:cNvSpPr>
          <p:nvPr>
            <p:ph type="body" sz="quarter" idx="10"/>
          </p:nvPr>
        </p:nvSpPr>
        <p:spPr>
          <a:xfrm>
            <a:off x="839416" y="1170002"/>
            <a:ext cx="10945216" cy="914400"/>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4184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hite_TextAll">
    <p:spTree>
      <p:nvGrpSpPr>
        <p:cNvPr id="1" name=""/>
        <p:cNvGrpSpPr/>
        <p:nvPr/>
      </p:nvGrpSpPr>
      <p:grpSpPr>
        <a:xfrm>
          <a:off x="0" y="0"/>
          <a:ext cx="0" cy="0"/>
          <a:chOff x="0" y="0"/>
          <a:chExt cx="0" cy="0"/>
        </a:xfrm>
      </p:grpSpPr>
      <p:sp>
        <p:nvSpPr>
          <p:cNvPr id="2" name="Title 1"/>
          <p:cNvSpPr>
            <a:spLocks noGrp="1"/>
          </p:cNvSpPr>
          <p:nvPr>
            <p:ph type="title"/>
          </p:nvPr>
        </p:nvSpPr>
        <p:spPr>
          <a:xfrm>
            <a:off x="239349" y="548680"/>
            <a:ext cx="11795699" cy="720179"/>
          </a:xfrm>
          <a:prstGeom prst="rect">
            <a:avLst/>
          </a:prstGeom>
        </p:spPr>
        <p:txBody>
          <a:bodyPr lIns="90000" tIns="0" rIns="0" bIns="0" anchor="ctr" anchorCtr="0">
            <a:normAutofit/>
          </a:bodyPr>
          <a:lstStyle>
            <a:lvl1pPr>
              <a:defRPr sz="2800">
                <a:latin typeface="+mj-ea"/>
                <a:ea typeface="+mj-ea"/>
              </a:defRPr>
            </a:lvl1pPr>
          </a:lstStyle>
          <a:p>
            <a:r>
              <a:rPr lang="ja-JP" altLang="en-US" dirty="0"/>
              <a:t>マスター タイトルの書式設定</a:t>
            </a:r>
          </a:p>
        </p:txBody>
      </p:sp>
      <p:sp>
        <p:nvSpPr>
          <p:cNvPr id="6" name="Text Placeholder 5"/>
          <p:cNvSpPr>
            <a:spLocks noGrp="1"/>
          </p:cNvSpPr>
          <p:nvPr>
            <p:ph type="body" sz="quarter" idx="12"/>
          </p:nvPr>
        </p:nvSpPr>
        <p:spPr>
          <a:xfrm>
            <a:off x="239351" y="1412875"/>
            <a:ext cx="11795699" cy="5040462"/>
          </a:xfrm>
          <a:prstGeom prst="rect">
            <a:avLst/>
          </a:prstGeom>
        </p:spPr>
        <p:txBody>
          <a:bodyPr/>
          <a:lstStyle>
            <a:lvl1pPr marL="228600" indent="-228600">
              <a:buClr>
                <a:schemeClr val="tx2">
                  <a:lumMod val="40000"/>
                  <a:lumOff val="60000"/>
                </a:schemeClr>
              </a:buClr>
              <a:buFont typeface="メイリオ" panose="020B0604030504040204" pitchFamily="50" charset="-128"/>
              <a:buChar char="▶"/>
              <a:defRPr sz="2400">
                <a:latin typeface="Meiryo UI" panose="020B0604030504040204" pitchFamily="50" charset="-128"/>
                <a:ea typeface="Meiryo UI" panose="020B0604030504040204" pitchFamily="50" charset="-128"/>
              </a:defRPr>
            </a:lvl1pPr>
            <a:lvl2pPr marL="685800" indent="-228600">
              <a:buFont typeface="Wingdings" panose="05000000000000000000" pitchFamily="2" charset="2"/>
              <a:buChar char="l"/>
              <a:defRPr sz="2000">
                <a:latin typeface="Meiryo UI" panose="020B0604030504040204" pitchFamily="50" charset="-128"/>
                <a:ea typeface="Meiryo UI" panose="020B0604030504040204" pitchFamily="50" charset="-128"/>
              </a:defRPr>
            </a:lvl2pPr>
            <a:lvl3pPr marL="1143000" indent="-228600">
              <a:buFont typeface="Wingdings" panose="05000000000000000000" pitchFamily="2" charset="2"/>
              <a:buChar char="ü"/>
              <a:defRPr sz="1800">
                <a:latin typeface="Meiryo UI" panose="020B0604030504040204" pitchFamily="50" charset="-128"/>
                <a:ea typeface="Meiryo UI" panose="020B0604030504040204" pitchFamily="50" charset="-128"/>
              </a:defRPr>
            </a:lvl3pPr>
            <a:lvl4pPr marL="1600200" indent="-228600">
              <a:buFont typeface="Wingdings" panose="05000000000000000000" pitchFamily="2" charset="2"/>
              <a:buChar char="p"/>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Footer Placeholder 4"/>
          <p:cNvSpPr>
            <a:spLocks noGrp="1"/>
          </p:cNvSpPr>
          <p:nvPr>
            <p:ph type="ftr" sz="quarter" idx="13"/>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GB" altLang="ja-JP" sz="1200" b="0" i="0" u="none" strike="noStrike" kern="1200" cap="none" spc="0" normalizeH="0" baseline="0" noProof="0" dirty="0">
                <a:ln>
                  <a:noFill/>
                </a:ln>
                <a:solidFill>
                  <a:prstClr val="black">
                    <a:tint val="75000"/>
                  </a:prstClr>
                </a:solidFill>
                <a:effectLst/>
                <a:uLnTx/>
                <a:uFillTx/>
                <a:latin typeface="Calibri" panose="020F0502020204030204"/>
                <a:ea typeface="メイリオ" panose="020B0604030504040204" pitchFamily="50" charset="-128"/>
                <a:cs typeface="+mn-cs"/>
              </a:rPr>
              <a:t>© 2018 Notes Consortium</a:t>
            </a:r>
          </a:p>
        </p:txBody>
      </p:sp>
      <p:sp>
        <p:nvSpPr>
          <p:cNvPr id="5" name="Slide Number Placeholder 5"/>
          <p:cNvSpPr>
            <a:spLocks noGrp="1"/>
          </p:cNvSpPr>
          <p:nvPr>
            <p:ph type="sldNum" sz="quarter" idx="14"/>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A332CA-682E-B24E-A03D-C9E5B24DA2C4}" type="slidenum">
              <a:rPr kumimoji="1" lang="ja-JP" altLang="en-GB" sz="16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en-GB"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39887433"/>
      </p:ext>
    </p:extLst>
  </p:cSld>
  <p:clrMapOvr>
    <a:masterClrMapping/>
  </p:clrMapOvr>
  <p:transition spd="med">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表紙_simple1">
    <p:spTree>
      <p:nvGrpSpPr>
        <p:cNvPr id="1" name=""/>
        <p:cNvGrpSpPr/>
        <p:nvPr/>
      </p:nvGrpSpPr>
      <p:grpSpPr>
        <a:xfrm>
          <a:off x="0" y="0"/>
          <a:ext cx="0" cy="0"/>
          <a:chOff x="0" y="0"/>
          <a:chExt cx="0" cy="0"/>
        </a:xfrm>
      </p:grpSpPr>
      <p:sp>
        <p:nvSpPr>
          <p:cNvPr id="6" name="タイトル 1"/>
          <p:cNvSpPr>
            <a:spLocks noGrp="1"/>
          </p:cNvSpPr>
          <p:nvPr>
            <p:ph type="ctrTitle"/>
          </p:nvPr>
        </p:nvSpPr>
        <p:spPr>
          <a:xfrm>
            <a:off x="246733" y="2780929"/>
            <a:ext cx="9497672" cy="576063"/>
          </a:xfrm>
        </p:spPr>
        <p:txBody>
          <a:bodyPr anchor="b">
            <a:normAutofit/>
          </a:bodyPr>
          <a:lstStyle>
            <a:lvl1pPr algn="l">
              <a:defRPr sz="3600" b="1">
                <a:latin typeface="Meiryo UI" panose="020B0604030504040204" pitchFamily="50" charset="-128"/>
                <a:ea typeface="Meiryo UI" panose="020B0604030504040204" pitchFamily="50" charset="-128"/>
              </a:defRPr>
            </a:lvl1pPr>
          </a:lstStyle>
          <a:p>
            <a:r>
              <a:rPr kumimoji="1" lang="ja-JP" altLang="en-US"/>
              <a:t>マスター タイトルの書式設定</a:t>
            </a:r>
            <a:endParaRPr kumimoji="1" lang="ja-JP" altLang="en-US" dirty="0"/>
          </a:p>
        </p:txBody>
      </p:sp>
      <p:sp>
        <p:nvSpPr>
          <p:cNvPr id="7" name="サブタイトル 2"/>
          <p:cNvSpPr>
            <a:spLocks noGrp="1"/>
          </p:cNvSpPr>
          <p:nvPr>
            <p:ph type="subTitle" idx="1"/>
          </p:nvPr>
        </p:nvSpPr>
        <p:spPr>
          <a:xfrm>
            <a:off x="246735" y="3717030"/>
            <a:ext cx="8252789" cy="334888"/>
          </a:xfrm>
        </p:spPr>
        <p:txBody>
          <a:bodyPr>
            <a:noAutofit/>
          </a:bodyPr>
          <a:lstStyle>
            <a:lvl1pPr marL="0" indent="0" algn="l">
              <a:buNone/>
              <a:defRPr sz="2800">
                <a:solidFill>
                  <a:schemeClr val="tx1"/>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正方形/長方形 11"/>
          <p:cNvSpPr/>
          <p:nvPr/>
        </p:nvSpPr>
        <p:spPr>
          <a:xfrm>
            <a:off x="0" y="3482723"/>
            <a:ext cx="12211141" cy="72000"/>
          </a:xfrm>
          <a:prstGeom prst="rect">
            <a:avLst/>
          </a:prstGeom>
          <a:solidFill>
            <a:srgbClr val="243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p:nvSpPr>
        <p:spPr>
          <a:xfrm>
            <a:off x="9467833" y="3482723"/>
            <a:ext cx="2736000" cy="7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78271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2956436-78F1-41BC-AA08-E87D719E07C0}"/>
              </a:ext>
            </a:extLst>
          </p:cNvPr>
          <p:cNvPicPr>
            <a:picLocks noChangeAspect="1"/>
          </p:cNvPicPr>
          <p:nvPr userDrawn="1"/>
        </p:nvPicPr>
        <p:blipFill>
          <a:blip r:embed="rId2"/>
          <a:stretch>
            <a:fillRect/>
          </a:stretch>
        </p:blipFill>
        <p:spPr>
          <a:xfrm>
            <a:off x="0" y="13356"/>
            <a:ext cx="12192000" cy="1360424"/>
          </a:xfrm>
          <a:prstGeom prst="rect">
            <a:avLst/>
          </a:prstGeom>
        </p:spPr>
      </p:pic>
      <p:sp>
        <p:nvSpPr>
          <p:cNvPr id="2" name="タイトル 1">
            <a:extLst>
              <a:ext uri="{FF2B5EF4-FFF2-40B4-BE49-F238E27FC236}">
                <a16:creationId xmlns:a16="http://schemas.microsoft.com/office/drawing/2014/main" id="{6746BF58-B8D3-44A6-8666-CEB5CFE6CFB2}"/>
              </a:ext>
            </a:extLst>
          </p:cNvPr>
          <p:cNvSpPr>
            <a:spLocks noGrp="1"/>
          </p:cNvSpPr>
          <p:nvPr>
            <p:ph type="title"/>
          </p:nvPr>
        </p:nvSpPr>
        <p:spPr>
          <a:xfrm>
            <a:off x="839416" y="274638"/>
            <a:ext cx="10742984" cy="634082"/>
          </a:xfrm>
        </p:spPr>
        <p:txBody>
          <a:bodyPr>
            <a:noAutofit/>
          </a:bodyPr>
          <a:lstStyle>
            <a:lvl1pPr algn="l">
              <a:defRPr sz="2800">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10" name="スライド番号プレースホルダー 5">
            <a:extLst>
              <a:ext uri="{FF2B5EF4-FFF2-40B4-BE49-F238E27FC236}">
                <a16:creationId xmlns:a16="http://schemas.microsoft.com/office/drawing/2014/main" id="{FFDB63F2-56AA-4AB0-84B3-90A37D394E64}"/>
              </a:ext>
            </a:extLst>
          </p:cNvPr>
          <p:cNvSpPr>
            <a:spLocks noGrp="1"/>
          </p:cNvSpPr>
          <p:nvPr>
            <p:ph type="sldNum" sz="quarter" idx="4"/>
          </p:nvPr>
        </p:nvSpPr>
        <p:spPr>
          <a:xfrm>
            <a:off x="9264352" y="6570103"/>
            <a:ext cx="2844800" cy="235034"/>
          </a:xfrm>
          <a:prstGeom prst="rect">
            <a:avLst/>
          </a:prstGeom>
        </p:spPr>
        <p:txBody>
          <a:bodyPr vert="horz" lIns="91440" tIns="45720" rIns="91440" bIns="45720" rtlCol="0" anchor="ctr"/>
          <a:lstStyle>
            <a:lvl1pPr algn="r">
              <a:defRPr sz="1200">
                <a:solidFill>
                  <a:schemeClr val="tx1">
                    <a:tint val="75000"/>
                  </a:schemeClr>
                </a:solidFill>
              </a:defRPr>
            </a:lvl1pPr>
          </a:lstStyle>
          <a:p>
            <a:fld id="{DB8F578F-CDB5-4005-B002-C9FC18BC4B11}" type="slidenum">
              <a:rPr lang="en-US" altLang="ja-JP" smtClean="0"/>
              <a:pPr/>
              <a:t>‹#›</a:t>
            </a:fld>
            <a:endParaRPr lang="en-US" altLang="ja-JP"/>
          </a:p>
        </p:txBody>
      </p:sp>
      <p:sp>
        <p:nvSpPr>
          <p:cNvPr id="12" name="テキスト プレースホルダー 11">
            <a:extLst>
              <a:ext uri="{FF2B5EF4-FFF2-40B4-BE49-F238E27FC236}">
                <a16:creationId xmlns:a16="http://schemas.microsoft.com/office/drawing/2014/main" id="{57AC85D5-D644-451F-BD8C-E9C8E7C1E3F0}"/>
              </a:ext>
            </a:extLst>
          </p:cNvPr>
          <p:cNvSpPr>
            <a:spLocks noGrp="1"/>
          </p:cNvSpPr>
          <p:nvPr>
            <p:ph type="body" sz="quarter" idx="10"/>
          </p:nvPr>
        </p:nvSpPr>
        <p:spPr>
          <a:xfrm>
            <a:off x="839416" y="1170002"/>
            <a:ext cx="10945216" cy="914400"/>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51666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F578F-CDB5-4005-B002-C9FC18BC4B11}" type="slidenum">
              <a:rPr lang="en-US" altLang="ja-JP" smtClean="0"/>
              <a:pPr/>
              <a:t>‹#›</a:t>
            </a:fld>
            <a:endParaRPr lang="en-US" altLang="ja-JP"/>
          </a:p>
        </p:txBody>
      </p:sp>
    </p:spTree>
    <p:extLst>
      <p:ext uri="{BB962C8B-B14F-4D97-AF65-F5344CB8AC3E}">
        <p14:creationId xmlns:p14="http://schemas.microsoft.com/office/powerpoint/2010/main" val="884884671"/>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704" r:id="rId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920567" y="6597650"/>
            <a:ext cx="4114800" cy="19685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GB" altLang="ja-JP" sz="1200" b="0" i="0" u="none" strike="noStrike" kern="1200" cap="none" spc="0" normalizeH="0" baseline="0" noProof="0" dirty="0">
                <a:ln>
                  <a:noFill/>
                </a:ln>
                <a:solidFill>
                  <a:prstClr val="black">
                    <a:tint val="75000"/>
                  </a:prstClr>
                </a:solidFill>
                <a:effectLst/>
                <a:uLnTx/>
                <a:uFillTx/>
                <a:latin typeface="Calibri" panose="020F0502020204030204"/>
                <a:ea typeface="メイリオ" panose="020B0604030504040204" pitchFamily="50" charset="-128"/>
                <a:cs typeface="+mn-cs"/>
              </a:rPr>
              <a:t>© 2018 Notes Consortium</a:t>
            </a:r>
          </a:p>
        </p:txBody>
      </p:sp>
      <p:sp>
        <p:nvSpPr>
          <p:cNvPr id="6" name="Slide Number Placeholder 5"/>
          <p:cNvSpPr>
            <a:spLocks noGrp="1"/>
          </p:cNvSpPr>
          <p:nvPr>
            <p:ph type="sldNum" sz="quarter" idx="4"/>
          </p:nvPr>
        </p:nvSpPr>
        <p:spPr>
          <a:xfrm>
            <a:off x="239184" y="6597650"/>
            <a:ext cx="2743200" cy="196850"/>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A332CA-682E-B24E-A03D-C9E5B24DA2C4}" type="slidenum">
              <a:rPr kumimoji="1" lang="ja-JP" altLang="en-GB" sz="16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en-GB"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pic>
        <p:nvPicPr>
          <p:cNvPr id="102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47768" y="115888"/>
            <a:ext cx="1791479" cy="38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7343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ransition spd="med">
    <p:fade/>
  </p:transition>
  <p:hf sldNum="0" hd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メイリオ" panose="020B0604030504040204" pitchFamily="50" charset="-128"/>
        </a:defRPr>
      </a:lvl1pPr>
      <a:lvl2pPr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2pPr>
      <a:lvl3pPr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3pPr>
      <a:lvl4pPr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4pPr>
      <a:lvl5pPr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5pPr>
      <a:lvl6pPr marL="457200"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6pPr>
      <a:lvl7pPr marL="914400"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7pPr>
      <a:lvl8pPr marL="1371600"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8pPr>
      <a:lvl9pPr marL="1828800" algn="l" rtl="0" eaLnBrk="1" fontAlgn="base" hangingPunct="1">
        <a:lnSpc>
          <a:spcPct val="90000"/>
        </a:lnSpc>
        <a:spcBef>
          <a:spcPct val="0"/>
        </a:spcBef>
        <a:spcAft>
          <a:spcPct val="0"/>
        </a:spcAft>
        <a:defRPr kumimoji="1" sz="4400">
          <a:solidFill>
            <a:schemeClr val="tx1"/>
          </a:solidFill>
          <a:latin typeface="Calibri" panose="020F0502020204030204" pitchFamily="34" charset="0"/>
          <a:ea typeface="メイリオ" panose="020B0604030504040204" pitchFamily="50" charset="-128"/>
          <a:cs typeface="メイリオ" panose="020B0604030504040204" pitchFamily="50" charset="-128"/>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メイリオ" panose="020B0604030504040204" pitchFamily="50" charset="-128"/>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メイリオ" panose="020B0604030504040204" pitchFamily="50" charset="-128"/>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メイリオ" panose="020B0604030504040204" pitchFamily="50" charset="-128"/>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メイリオ" panose="020B0604030504040204" pitchFamily="50" charset="-128"/>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hcljapan.co.jp/software/blog/tag/domino%E7%AE%A1%E7%90%86%E8%80%85%E3%82%A2%E3%83%83%E3%83%97%E3%83%87%E3%83%BC%E3%83%88%E8%AA%8D%E5%AE%9A%E8%A9%A6%E9%A8%93%E5%AF%BE%E7%AD%9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hcljapan.co.jp/software/blog/tag/domino%E7%AE%A1%E7%90%86%E8%80%85%E3%82%A2%E3%83%83%E3%83%97%E3%83%87%E3%83%BC%E3%83%88%E8%AA%8D%E5%AE%9A%E8%A9%A6%E9%A8%93%E5%AF%BE%E7%AD%9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3" Type="http://schemas.openxmlformats.org/officeDocument/2006/relationships/hyperlink" Target="https://www.hcljapan.co.jp/software/blog/admin-process-4" TargetMode="External"/><Relationship Id="rId18" Type="http://schemas.openxmlformats.org/officeDocument/2006/relationships/hyperlink" Target="https://www.hcljapan.co.jp/software/blog/policy-management-1" TargetMode="External"/><Relationship Id="rId26" Type="http://schemas.openxmlformats.org/officeDocument/2006/relationships/hyperlink" Target="https://www.hcljapan.co.jp/software/blog/daos-3" TargetMode="External"/><Relationship Id="rId3" Type="http://schemas.openxmlformats.org/officeDocument/2006/relationships/hyperlink" Target="https://www.hcljapan.co.jp/software/blog/otds" TargetMode="External"/><Relationship Id="rId21" Type="http://schemas.openxmlformats.org/officeDocument/2006/relationships/hyperlink" Target="https://www.hcljapan.co.jp/software/blog/mail-1" TargetMode="External"/><Relationship Id="rId34" Type="http://schemas.openxmlformats.org/officeDocument/2006/relationships/hyperlink" Target="https://www.hcljapan.co.jp/software/blog/id-vault-4" TargetMode="External"/><Relationship Id="rId7" Type="http://schemas.openxmlformats.org/officeDocument/2006/relationships/hyperlink" Target="https://www.hcljapan.co.jp/software/blog/backup-and-restore-1" TargetMode="External"/><Relationship Id="rId12" Type="http://schemas.openxmlformats.org/officeDocument/2006/relationships/hyperlink" Target="https://www.hcljapan.co.jp/software/blog/admin-process-3" TargetMode="External"/><Relationship Id="rId17" Type="http://schemas.openxmlformats.org/officeDocument/2006/relationships/hyperlink" Target="https://www.hcljapan.co.jp/software/blog/certmanager-4" TargetMode="External"/><Relationship Id="rId25" Type="http://schemas.openxmlformats.org/officeDocument/2006/relationships/hyperlink" Target="https://www.hcljapan.co.jp/software/blog/daos-2" TargetMode="External"/><Relationship Id="rId33" Type="http://schemas.openxmlformats.org/officeDocument/2006/relationships/hyperlink" Target="https://www.hcljapan.co.jp/software/blog/id-vault-3" TargetMode="External"/><Relationship Id="rId2" Type="http://schemas.openxmlformats.org/officeDocument/2006/relationships/notesSlide" Target="../notesSlides/notesSlide5.xml"/><Relationship Id="rId16" Type="http://schemas.openxmlformats.org/officeDocument/2006/relationships/hyperlink" Target="https://www.hcljapan.co.jp/software/blog/certmanager-3" TargetMode="External"/><Relationship Id="rId20" Type="http://schemas.openxmlformats.org/officeDocument/2006/relationships/hyperlink" Target="https://www.hcljapan.co.jp/software/blog/policy-management-3" TargetMode="External"/><Relationship Id="rId29" Type="http://schemas.openxmlformats.org/officeDocument/2006/relationships/hyperlink" Target="https://www.hcljapan.co.jp/software/blog/replication-3" TargetMode="External"/><Relationship Id="rId1" Type="http://schemas.openxmlformats.org/officeDocument/2006/relationships/slideLayout" Target="../slideLayouts/slideLayout4.xml"/><Relationship Id="rId6" Type="http://schemas.openxmlformats.org/officeDocument/2006/relationships/hyperlink" Target="https://www.hcljapan.co.jp/software/blog/totp-3" TargetMode="External"/><Relationship Id="rId11" Type="http://schemas.openxmlformats.org/officeDocument/2006/relationships/hyperlink" Target="https://www.hcljapan.co.jp/software/blog/admin-process-2" TargetMode="External"/><Relationship Id="rId24" Type="http://schemas.openxmlformats.org/officeDocument/2006/relationships/hyperlink" Target="https://www.hcljapan.co.jp/software/blog/daos-1" TargetMode="External"/><Relationship Id="rId32" Type="http://schemas.openxmlformats.org/officeDocument/2006/relationships/hyperlink" Target="https://www.hcljapan.co.jp/software/blog/id-vault-2" TargetMode="External"/><Relationship Id="rId5" Type="http://schemas.openxmlformats.org/officeDocument/2006/relationships/hyperlink" Target="https://www.hcljapan.co.jp/software/blog/totp-2" TargetMode="External"/><Relationship Id="rId15" Type="http://schemas.openxmlformats.org/officeDocument/2006/relationships/hyperlink" Target="https://www.hcljapan.co.jp/software/blog/certmanager-2" TargetMode="External"/><Relationship Id="rId23" Type="http://schemas.openxmlformats.org/officeDocument/2006/relationships/hyperlink" Target="https://www.hcljapan.co.jp/software/blog/mail-3" TargetMode="External"/><Relationship Id="rId28" Type="http://schemas.openxmlformats.org/officeDocument/2006/relationships/hyperlink" Target="https://www.hcljapan.co.jp/software/blog/replication-2" TargetMode="External"/><Relationship Id="rId10" Type="http://schemas.openxmlformats.org/officeDocument/2006/relationships/hyperlink" Target="https://www.hcljapan.co.jp/software/blog/admin-process-1" TargetMode="External"/><Relationship Id="rId19" Type="http://schemas.openxmlformats.org/officeDocument/2006/relationships/hyperlink" Target="https://www.hcljapan.co.jp/software/blog/policy-management-2" TargetMode="External"/><Relationship Id="rId31" Type="http://schemas.openxmlformats.org/officeDocument/2006/relationships/hyperlink" Target="https://www.hcljapan.co.jp/software/blog/id-vault-1" TargetMode="External"/><Relationship Id="rId4" Type="http://schemas.openxmlformats.org/officeDocument/2006/relationships/hyperlink" Target="https://www.hcljapan.co.jp/software/blog/totp-1" TargetMode="External"/><Relationship Id="rId9" Type="http://schemas.openxmlformats.org/officeDocument/2006/relationships/hyperlink" Target="https://www.hcljapan.co.jp/software/blog/backup-and-restore-3" TargetMode="External"/><Relationship Id="rId14" Type="http://schemas.openxmlformats.org/officeDocument/2006/relationships/hyperlink" Target="https://www.hcljapan.co.jp/software/blog/certmanager-1" TargetMode="External"/><Relationship Id="rId22" Type="http://schemas.openxmlformats.org/officeDocument/2006/relationships/hyperlink" Target="https://www.hcljapan.co.jp/software/blog/mail-2" TargetMode="External"/><Relationship Id="rId27" Type="http://schemas.openxmlformats.org/officeDocument/2006/relationships/hyperlink" Target="https://www.hcljapan.co.jp/software/blog/replication-1" TargetMode="External"/><Relationship Id="rId30" Type="http://schemas.openxmlformats.org/officeDocument/2006/relationships/hyperlink" Target="https://www.hcljapan.co.jp/software/blog/replication-4" TargetMode="External"/><Relationship Id="rId8" Type="http://schemas.openxmlformats.org/officeDocument/2006/relationships/hyperlink" Target="https://www.hcljapan.co.jp/software/blog/backup-and-restore-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860E941-AF3E-47AE-8F46-B0A219491013}"/>
              </a:ext>
            </a:extLst>
          </p:cNvPr>
          <p:cNvSpPr>
            <a:spLocks noGrp="1"/>
          </p:cNvSpPr>
          <p:nvPr>
            <p:ph type="ctrTitle"/>
          </p:nvPr>
        </p:nvSpPr>
        <p:spPr>
          <a:xfrm>
            <a:off x="246732" y="2780929"/>
            <a:ext cx="11393883" cy="576063"/>
          </a:xfrm>
        </p:spPr>
        <p:txBody>
          <a:bodyPr>
            <a:normAutofit fontScale="90000"/>
          </a:bodyPr>
          <a:lstStyle/>
          <a:p>
            <a:r>
              <a:rPr lang="ja-JP" altLang="en-US" dirty="0"/>
              <a:t>ザ・ノーツ研究会：初心者向け講座</a:t>
            </a:r>
          </a:p>
        </p:txBody>
      </p:sp>
    </p:spTree>
    <p:extLst>
      <p:ext uri="{BB962C8B-B14F-4D97-AF65-F5344CB8AC3E}">
        <p14:creationId xmlns:p14="http://schemas.microsoft.com/office/powerpoint/2010/main" val="209539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1547496"/>
            <a:ext cx="4482199" cy="2673592"/>
          </a:xfrm>
          <a:prstGeom prst="rect">
            <a:avLst/>
          </a:prstGeom>
        </p:spPr>
      </p:pic>
      <p:sp>
        <p:nvSpPr>
          <p:cNvPr id="2" name="タイトル 1"/>
          <p:cNvSpPr>
            <a:spLocks noGrp="1"/>
          </p:cNvSpPr>
          <p:nvPr>
            <p:ph type="title"/>
          </p:nvPr>
        </p:nvSpPr>
        <p:spPr/>
        <p:txBody>
          <a:bodyPr>
            <a:normAutofit/>
          </a:bodyPr>
          <a:lstStyle/>
          <a:p>
            <a:r>
              <a:rPr lang="ja-JP" altLang="en-US" sz="3600" dirty="0"/>
              <a:t>活動風景</a:t>
            </a:r>
            <a:endParaRPr kumimoji="1" lang="ja-JP" altLang="en-US" sz="36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9</a:t>
            </a:fld>
            <a:endParaRPr lang="en-US" altLang="ja-JP"/>
          </a:p>
        </p:txBody>
      </p:sp>
      <p:pic>
        <p:nvPicPr>
          <p:cNvPr id="39" name="図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5760" y="3024336"/>
            <a:ext cx="3622243" cy="3645024"/>
          </a:xfrm>
          <a:prstGeom prst="rect">
            <a:avLst/>
          </a:prstGeom>
        </p:spPr>
      </p:pic>
    </p:spTree>
    <p:extLst>
      <p:ext uri="{BB962C8B-B14F-4D97-AF65-F5344CB8AC3E}">
        <p14:creationId xmlns:p14="http://schemas.microsoft.com/office/powerpoint/2010/main" val="25332571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1547496"/>
            <a:ext cx="4482199" cy="2673592"/>
          </a:xfrm>
          <a:prstGeom prst="rect">
            <a:avLst/>
          </a:prstGeom>
        </p:spPr>
      </p:pic>
      <p:sp>
        <p:nvSpPr>
          <p:cNvPr id="2" name="タイトル 1"/>
          <p:cNvSpPr>
            <a:spLocks noGrp="1"/>
          </p:cNvSpPr>
          <p:nvPr>
            <p:ph type="title"/>
          </p:nvPr>
        </p:nvSpPr>
        <p:spPr/>
        <p:txBody>
          <a:bodyPr>
            <a:normAutofit/>
          </a:bodyPr>
          <a:lstStyle/>
          <a:p>
            <a:r>
              <a:rPr lang="ja-JP" altLang="en-US" sz="3600" dirty="0"/>
              <a:t>活動風景</a:t>
            </a:r>
            <a:endParaRPr kumimoji="1" lang="ja-JP" altLang="en-US" sz="36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10</a:t>
            </a:fld>
            <a:endParaRPr lang="en-US" altLang="ja-JP"/>
          </a:p>
        </p:txBody>
      </p:sp>
      <p:pic>
        <p:nvPicPr>
          <p:cNvPr id="39" name="図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5760" y="3024336"/>
            <a:ext cx="3622243" cy="3645024"/>
          </a:xfrm>
          <a:prstGeom prst="rect">
            <a:avLst/>
          </a:prstGeom>
        </p:spPr>
      </p:pic>
      <p:sp>
        <p:nvSpPr>
          <p:cNvPr id="41" name="フローチャート: 手操作入力 40"/>
          <p:cNvSpPr/>
          <p:nvPr/>
        </p:nvSpPr>
        <p:spPr>
          <a:xfrm rot="16200000">
            <a:off x="7680141" y="-99331"/>
            <a:ext cx="2539593" cy="50933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0000 w 10373"/>
              <a:gd name="connsiteY0" fmla="*/ 9824 h 9824"/>
              <a:gd name="connsiteX1" fmla="*/ 0 w 10373"/>
              <a:gd name="connsiteY1" fmla="*/ 9824 h 9824"/>
              <a:gd name="connsiteX2" fmla="*/ 0 w 10373"/>
              <a:gd name="connsiteY2" fmla="*/ 1824 h 9824"/>
              <a:gd name="connsiteX3" fmla="*/ 10373 w 10373"/>
              <a:gd name="connsiteY3" fmla="*/ 0 h 9824"/>
              <a:gd name="connsiteX0" fmla="*/ 9640 w 10000"/>
              <a:gd name="connsiteY0" fmla="*/ 10000 h 10000"/>
              <a:gd name="connsiteX1" fmla="*/ 3494 w 10000"/>
              <a:gd name="connsiteY1" fmla="*/ 9973 h 10000"/>
              <a:gd name="connsiteX2" fmla="*/ 0 w 10000"/>
              <a:gd name="connsiteY2" fmla="*/ 10000 h 10000"/>
              <a:gd name="connsiteX3" fmla="*/ 0 w 10000"/>
              <a:gd name="connsiteY3" fmla="*/ 1857 h 10000"/>
              <a:gd name="connsiteX4" fmla="*/ 10000 w 10000"/>
              <a:gd name="connsiteY4" fmla="*/ 0 h 10000"/>
              <a:gd name="connsiteX0" fmla="*/ 9640 w 10000"/>
              <a:gd name="connsiteY0" fmla="*/ 10000 h 10000"/>
              <a:gd name="connsiteX1" fmla="*/ 0 w 10000"/>
              <a:gd name="connsiteY1" fmla="*/ 10000 h 10000"/>
              <a:gd name="connsiteX2" fmla="*/ 0 w 10000"/>
              <a:gd name="connsiteY2" fmla="*/ 1857 h 10000"/>
              <a:gd name="connsiteX3" fmla="*/ 10000 w 10000"/>
              <a:gd name="connsiteY3" fmla="*/ 0 h 10000"/>
              <a:gd name="connsiteX0" fmla="*/ 0 w 10000"/>
              <a:gd name="connsiteY0" fmla="*/ 10000 h 10000"/>
              <a:gd name="connsiteX1" fmla="*/ 0 w 10000"/>
              <a:gd name="connsiteY1" fmla="*/ 1857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0" y="1857"/>
                </a:lnTo>
                <a:cubicBezTo>
                  <a:pt x="3213" y="1178"/>
                  <a:pt x="10000" y="0"/>
                  <a:pt x="10000" y="0"/>
                </a:cubicBezTo>
              </a:path>
            </a:pathLst>
          </a:custGeom>
          <a:solidFill>
            <a:schemeClr val="bg1">
              <a:alpha val="21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8256240" y="1268859"/>
            <a:ext cx="2774246" cy="2448272"/>
            <a:chOff x="3647728" y="836712"/>
            <a:chExt cx="5970240" cy="5268737"/>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728" y="836712"/>
              <a:ext cx="5970240" cy="5268737"/>
            </a:xfrm>
            <a:prstGeom prst="rect">
              <a:avLst/>
            </a:prstGeom>
          </p:spPr>
        </p:pic>
        <p:sp>
          <p:nvSpPr>
            <p:cNvPr id="33" name="フリーフォーム 32"/>
            <p:cNvSpPr/>
            <p:nvPr/>
          </p:nvSpPr>
          <p:spPr>
            <a:xfrm>
              <a:off x="4295800" y="1834664"/>
              <a:ext cx="3277375" cy="2474719"/>
            </a:xfrm>
            <a:custGeom>
              <a:avLst/>
              <a:gdLst>
                <a:gd name="connsiteX0" fmla="*/ 2664428 w 3263599"/>
                <a:gd name="connsiteY0" fmla="*/ 0 h 2437212"/>
                <a:gd name="connsiteX1" fmla="*/ 2675132 w 3263599"/>
                <a:gd name="connsiteY1" fmla="*/ 93797 h 2437212"/>
                <a:gd name="connsiteX2" fmla="*/ 2670201 w 3263599"/>
                <a:gd name="connsiteY2" fmla="*/ 94221 h 2437212"/>
                <a:gd name="connsiteX3" fmla="*/ 2670295 w 3263599"/>
                <a:gd name="connsiteY3" fmla="*/ 94810 h 2437212"/>
                <a:gd name="connsiteX4" fmla="*/ 2655095 w 3263599"/>
                <a:gd name="connsiteY4" fmla="*/ 230752 h 2437212"/>
                <a:gd name="connsiteX5" fmla="*/ 2644935 w 3263599"/>
                <a:gd name="connsiteY5" fmla="*/ 291712 h 2437212"/>
                <a:gd name="connsiteX6" fmla="*/ 2639855 w 3263599"/>
                <a:gd name="connsiteY6" fmla="*/ 403472 h 2437212"/>
                <a:gd name="connsiteX7" fmla="*/ 2634775 w 3263599"/>
                <a:gd name="connsiteY7" fmla="*/ 439032 h 2437212"/>
                <a:gd name="connsiteX8" fmla="*/ 2629695 w 3263599"/>
                <a:gd name="connsiteY8" fmla="*/ 586352 h 2437212"/>
                <a:gd name="connsiteX9" fmla="*/ 2624615 w 3263599"/>
                <a:gd name="connsiteY9" fmla="*/ 616832 h 2437212"/>
                <a:gd name="connsiteX10" fmla="*/ 2619535 w 3263599"/>
                <a:gd name="connsiteY10" fmla="*/ 677792 h 2437212"/>
                <a:gd name="connsiteX11" fmla="*/ 2610590 w 3263599"/>
                <a:gd name="connsiteY11" fmla="*/ 683475 h 2437212"/>
                <a:gd name="connsiteX12" fmla="*/ 2602689 w 3263599"/>
                <a:gd name="connsiteY12" fmla="*/ 684001 h 2437212"/>
                <a:gd name="connsiteX13" fmla="*/ 2606967 w 3263599"/>
                <a:gd name="connsiteY13" fmla="*/ 704158 h 2437212"/>
                <a:gd name="connsiteX14" fmla="*/ 2609375 w 3263599"/>
                <a:gd name="connsiteY14" fmla="*/ 738752 h 2437212"/>
                <a:gd name="connsiteX15" fmla="*/ 2619535 w 3263599"/>
                <a:gd name="connsiteY15" fmla="*/ 769232 h 2437212"/>
                <a:gd name="connsiteX16" fmla="*/ 2624615 w 3263599"/>
                <a:gd name="connsiteY16" fmla="*/ 784472 h 2437212"/>
                <a:gd name="connsiteX17" fmla="*/ 2614455 w 3263599"/>
                <a:gd name="connsiteY17" fmla="*/ 982592 h 2437212"/>
                <a:gd name="connsiteX18" fmla="*/ 2599215 w 3263599"/>
                <a:gd name="connsiteY18" fmla="*/ 1033392 h 2437212"/>
                <a:gd name="connsiteX19" fmla="*/ 2583975 w 3263599"/>
                <a:gd name="connsiteY19" fmla="*/ 1084192 h 2437212"/>
                <a:gd name="connsiteX20" fmla="*/ 2578895 w 3263599"/>
                <a:gd name="connsiteY20" fmla="*/ 1099432 h 2437212"/>
                <a:gd name="connsiteX21" fmla="*/ 2575687 w 3263599"/>
                <a:gd name="connsiteY21" fmla="*/ 1104244 h 2437212"/>
                <a:gd name="connsiteX22" fmla="*/ 2593367 w 3263599"/>
                <a:gd name="connsiteY22" fmla="*/ 1180593 h 2437212"/>
                <a:gd name="connsiteX23" fmla="*/ 2594135 w 3263599"/>
                <a:gd name="connsiteY23" fmla="*/ 1180712 h 2437212"/>
                <a:gd name="connsiteX24" fmla="*/ 2619535 w 3263599"/>
                <a:gd name="connsiteY24" fmla="*/ 1185792 h 2437212"/>
                <a:gd name="connsiteX25" fmla="*/ 2624615 w 3263599"/>
                <a:gd name="connsiteY25" fmla="*/ 1206112 h 2437212"/>
                <a:gd name="connsiteX26" fmla="*/ 2634775 w 3263599"/>
                <a:gd name="connsiteY26" fmla="*/ 1236592 h 2437212"/>
                <a:gd name="connsiteX27" fmla="*/ 2644935 w 3263599"/>
                <a:gd name="connsiteY27" fmla="*/ 1267072 h 2437212"/>
                <a:gd name="connsiteX28" fmla="*/ 2650015 w 3263599"/>
                <a:gd name="connsiteY28" fmla="*/ 1282312 h 2437212"/>
                <a:gd name="connsiteX29" fmla="*/ 2655095 w 3263599"/>
                <a:gd name="connsiteY29" fmla="*/ 1302632 h 2437212"/>
                <a:gd name="connsiteX30" fmla="*/ 2660175 w 3263599"/>
                <a:gd name="connsiteY30" fmla="*/ 1363592 h 2437212"/>
                <a:gd name="connsiteX31" fmla="*/ 2690655 w 3263599"/>
                <a:gd name="connsiteY31" fmla="*/ 1424552 h 2437212"/>
                <a:gd name="connsiteX32" fmla="*/ 2700815 w 3263599"/>
                <a:gd name="connsiteY32" fmla="*/ 1455032 h 2437212"/>
                <a:gd name="connsiteX33" fmla="*/ 2705895 w 3263599"/>
                <a:gd name="connsiteY33" fmla="*/ 1470272 h 2437212"/>
                <a:gd name="connsiteX34" fmla="*/ 2716055 w 3263599"/>
                <a:gd name="connsiteY34" fmla="*/ 1485512 h 2437212"/>
                <a:gd name="connsiteX35" fmla="*/ 2726215 w 3263599"/>
                <a:gd name="connsiteY35" fmla="*/ 1515992 h 2437212"/>
                <a:gd name="connsiteX36" fmla="*/ 2731295 w 3263599"/>
                <a:gd name="connsiteY36" fmla="*/ 1531232 h 2437212"/>
                <a:gd name="connsiteX37" fmla="*/ 2741455 w 3263599"/>
                <a:gd name="connsiteY37" fmla="*/ 1546472 h 2437212"/>
                <a:gd name="connsiteX38" fmla="*/ 2751615 w 3263599"/>
                <a:gd name="connsiteY38" fmla="*/ 1576952 h 2437212"/>
                <a:gd name="connsiteX39" fmla="*/ 2756695 w 3263599"/>
                <a:gd name="connsiteY39" fmla="*/ 1592192 h 2437212"/>
                <a:gd name="connsiteX40" fmla="*/ 2771935 w 3263599"/>
                <a:gd name="connsiteY40" fmla="*/ 1622672 h 2437212"/>
                <a:gd name="connsiteX41" fmla="*/ 2776360 w 3263599"/>
                <a:gd name="connsiteY41" fmla="*/ 1631123 h 2437212"/>
                <a:gd name="connsiteX42" fmla="*/ 2782095 w 3263599"/>
                <a:gd name="connsiteY42" fmla="*/ 1632832 h 2437212"/>
                <a:gd name="connsiteX43" fmla="*/ 2792255 w 3263599"/>
                <a:gd name="connsiteY43" fmla="*/ 1648072 h 2437212"/>
                <a:gd name="connsiteX44" fmla="*/ 2822735 w 3263599"/>
                <a:gd name="connsiteY44" fmla="*/ 1663312 h 2437212"/>
                <a:gd name="connsiteX45" fmla="*/ 2832895 w 3263599"/>
                <a:gd name="connsiteY45" fmla="*/ 1678552 h 2437212"/>
                <a:gd name="connsiteX46" fmla="*/ 2878615 w 3263599"/>
                <a:gd name="connsiteY46" fmla="*/ 1703952 h 2437212"/>
                <a:gd name="connsiteX47" fmla="*/ 2888775 w 3263599"/>
                <a:gd name="connsiteY47" fmla="*/ 1719192 h 2437212"/>
                <a:gd name="connsiteX48" fmla="*/ 2919255 w 3263599"/>
                <a:gd name="connsiteY48" fmla="*/ 1739512 h 2437212"/>
                <a:gd name="connsiteX49" fmla="*/ 2934495 w 3263599"/>
                <a:gd name="connsiteY49" fmla="*/ 1749672 h 2437212"/>
                <a:gd name="connsiteX50" fmla="*/ 2949735 w 3263599"/>
                <a:gd name="connsiteY50" fmla="*/ 1764912 h 2437212"/>
                <a:gd name="connsiteX51" fmla="*/ 2964975 w 3263599"/>
                <a:gd name="connsiteY51" fmla="*/ 1775072 h 2437212"/>
                <a:gd name="connsiteX52" fmla="*/ 3132615 w 3263599"/>
                <a:gd name="connsiteY52" fmla="*/ 1780152 h 2437212"/>
                <a:gd name="connsiteX53" fmla="*/ 3198655 w 3263599"/>
                <a:gd name="connsiteY53" fmla="*/ 1800472 h 2437212"/>
                <a:gd name="connsiteX54" fmla="*/ 3202147 w 3263599"/>
                <a:gd name="connsiteY54" fmla="*/ 1805710 h 2437212"/>
                <a:gd name="connsiteX55" fmla="*/ 3238832 w 3263599"/>
                <a:gd name="connsiteY55" fmla="*/ 1800751 h 2437212"/>
                <a:gd name="connsiteX56" fmla="*/ 3263599 w 3263599"/>
                <a:gd name="connsiteY56" fmla="*/ 1907701 h 2437212"/>
                <a:gd name="connsiteX57" fmla="*/ 3129844 w 3263599"/>
                <a:gd name="connsiteY57" fmla="*/ 1931912 h 2437212"/>
                <a:gd name="connsiteX58" fmla="*/ 3129648 w 3263599"/>
                <a:gd name="connsiteY58" fmla="*/ 1930713 h 2437212"/>
                <a:gd name="connsiteX59" fmla="*/ 3026209 w 3263599"/>
                <a:gd name="connsiteY59" fmla="*/ 1949437 h 2437212"/>
                <a:gd name="connsiteX60" fmla="*/ 3026679 w 3263599"/>
                <a:gd name="connsiteY60" fmla="*/ 1951468 h 2437212"/>
                <a:gd name="connsiteX61" fmla="*/ 2953062 w 3263599"/>
                <a:gd name="connsiteY61" fmla="*/ 1964794 h 2437212"/>
                <a:gd name="connsiteX62" fmla="*/ 2953325 w 3263599"/>
                <a:gd name="connsiteY62" fmla="*/ 1965929 h 2437212"/>
                <a:gd name="connsiteX63" fmla="*/ 2819570 w 3263599"/>
                <a:gd name="connsiteY63" fmla="*/ 1990140 h 2437212"/>
                <a:gd name="connsiteX64" fmla="*/ 2819162 w 3263599"/>
                <a:gd name="connsiteY64" fmla="*/ 1987645 h 2437212"/>
                <a:gd name="connsiteX65" fmla="*/ 2781827 w 3263599"/>
                <a:gd name="connsiteY65" fmla="*/ 1994403 h 2437212"/>
                <a:gd name="connsiteX66" fmla="*/ 2782024 w 3263599"/>
                <a:gd name="connsiteY66" fmla="*/ 1995252 h 2437212"/>
                <a:gd name="connsiteX67" fmla="*/ 340360 w 3263599"/>
                <a:gd name="connsiteY67" fmla="*/ 2437212 h 2437212"/>
                <a:gd name="connsiteX68" fmla="*/ 0 w 3263599"/>
                <a:gd name="connsiteY68" fmla="*/ 357860 h 2437212"/>
                <a:gd name="connsiteX69" fmla="*/ 2329904 w 3263599"/>
                <a:gd name="connsiteY69" fmla="*/ 42900 h 2437212"/>
                <a:gd name="connsiteX70" fmla="*/ 2330253 w 3263599"/>
                <a:gd name="connsiteY70" fmla="*/ 44410 h 2437212"/>
                <a:gd name="connsiteX71" fmla="*/ 2554295 w 3263599"/>
                <a:gd name="connsiteY71" fmla="*/ 15016 h 2437212"/>
                <a:gd name="connsiteX72" fmla="*/ 2554195 w 3263599"/>
                <a:gd name="connsiteY72" fmla="*/ 14462 h 24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263599" h="2437212">
                  <a:moveTo>
                    <a:pt x="2664428" y="0"/>
                  </a:moveTo>
                  <a:lnTo>
                    <a:pt x="2675132" y="93797"/>
                  </a:lnTo>
                  <a:lnTo>
                    <a:pt x="2670201" y="94221"/>
                  </a:lnTo>
                  <a:lnTo>
                    <a:pt x="2670295" y="94810"/>
                  </a:lnTo>
                  <a:cubicBezTo>
                    <a:pt x="2670864" y="134465"/>
                    <a:pt x="2659962" y="193436"/>
                    <a:pt x="2655095" y="230752"/>
                  </a:cubicBezTo>
                  <a:cubicBezTo>
                    <a:pt x="2652431" y="251179"/>
                    <a:pt x="2644935" y="291712"/>
                    <a:pt x="2644935" y="291712"/>
                  </a:cubicBezTo>
                  <a:cubicBezTo>
                    <a:pt x="2643242" y="328965"/>
                    <a:pt x="2642421" y="366269"/>
                    <a:pt x="2639855" y="403472"/>
                  </a:cubicBezTo>
                  <a:cubicBezTo>
                    <a:pt x="2639031" y="415417"/>
                    <a:pt x="2635439" y="427077"/>
                    <a:pt x="2634775" y="439032"/>
                  </a:cubicBezTo>
                  <a:cubicBezTo>
                    <a:pt x="2632049" y="488092"/>
                    <a:pt x="2632498" y="537296"/>
                    <a:pt x="2629695" y="586352"/>
                  </a:cubicBezTo>
                  <a:cubicBezTo>
                    <a:pt x="2629107" y="596635"/>
                    <a:pt x="2625752" y="606595"/>
                    <a:pt x="2624615" y="616832"/>
                  </a:cubicBezTo>
                  <a:cubicBezTo>
                    <a:pt x="2622363" y="637098"/>
                    <a:pt x="2631967" y="661630"/>
                    <a:pt x="2619535" y="677792"/>
                  </a:cubicBezTo>
                  <a:cubicBezTo>
                    <a:pt x="2617197" y="680830"/>
                    <a:pt x="2614124" y="682561"/>
                    <a:pt x="2610590" y="683475"/>
                  </a:cubicBezTo>
                  <a:lnTo>
                    <a:pt x="2602689" y="684001"/>
                  </a:lnTo>
                  <a:lnTo>
                    <a:pt x="2606967" y="704158"/>
                  </a:lnTo>
                  <a:cubicBezTo>
                    <a:pt x="2607820" y="717103"/>
                    <a:pt x="2607782" y="729726"/>
                    <a:pt x="2609375" y="738752"/>
                  </a:cubicBezTo>
                  <a:cubicBezTo>
                    <a:pt x="2611236" y="749299"/>
                    <a:pt x="2616148" y="759072"/>
                    <a:pt x="2619535" y="769232"/>
                  </a:cubicBezTo>
                  <a:lnTo>
                    <a:pt x="2624615" y="784472"/>
                  </a:lnTo>
                  <a:cubicBezTo>
                    <a:pt x="2622663" y="844978"/>
                    <a:pt x="2625122" y="918591"/>
                    <a:pt x="2614455" y="982592"/>
                  </a:cubicBezTo>
                  <a:cubicBezTo>
                    <a:pt x="2610424" y="1006781"/>
                    <a:pt x="2605990" y="1006292"/>
                    <a:pt x="2599215" y="1033392"/>
                  </a:cubicBezTo>
                  <a:cubicBezTo>
                    <a:pt x="2591538" y="1064102"/>
                    <a:pt x="2596343" y="1047088"/>
                    <a:pt x="2583975" y="1084192"/>
                  </a:cubicBezTo>
                  <a:cubicBezTo>
                    <a:pt x="2582282" y="1089272"/>
                    <a:pt x="2581865" y="1094977"/>
                    <a:pt x="2578895" y="1099432"/>
                  </a:cubicBezTo>
                  <a:lnTo>
                    <a:pt x="2575687" y="1104244"/>
                  </a:lnTo>
                  <a:lnTo>
                    <a:pt x="2593367" y="1180593"/>
                  </a:lnTo>
                  <a:lnTo>
                    <a:pt x="2594135" y="1180712"/>
                  </a:lnTo>
                  <a:cubicBezTo>
                    <a:pt x="2602602" y="1182405"/>
                    <a:pt x="2612902" y="1180264"/>
                    <a:pt x="2619535" y="1185792"/>
                  </a:cubicBezTo>
                  <a:cubicBezTo>
                    <a:pt x="2624899" y="1190262"/>
                    <a:pt x="2622609" y="1199425"/>
                    <a:pt x="2624615" y="1206112"/>
                  </a:cubicBezTo>
                  <a:cubicBezTo>
                    <a:pt x="2627692" y="1216370"/>
                    <a:pt x="2631388" y="1226432"/>
                    <a:pt x="2634775" y="1236592"/>
                  </a:cubicBezTo>
                  <a:lnTo>
                    <a:pt x="2644935" y="1267072"/>
                  </a:lnTo>
                  <a:cubicBezTo>
                    <a:pt x="2646628" y="1272152"/>
                    <a:pt x="2648716" y="1277117"/>
                    <a:pt x="2650015" y="1282312"/>
                  </a:cubicBezTo>
                  <a:lnTo>
                    <a:pt x="2655095" y="1302632"/>
                  </a:lnTo>
                  <a:cubicBezTo>
                    <a:pt x="2656788" y="1322952"/>
                    <a:pt x="2656823" y="1343479"/>
                    <a:pt x="2660175" y="1363592"/>
                  </a:cubicBezTo>
                  <a:cubicBezTo>
                    <a:pt x="2671691" y="1432688"/>
                    <a:pt x="2667251" y="1354340"/>
                    <a:pt x="2690655" y="1424552"/>
                  </a:cubicBezTo>
                  <a:lnTo>
                    <a:pt x="2700815" y="1455032"/>
                  </a:lnTo>
                  <a:cubicBezTo>
                    <a:pt x="2702508" y="1460112"/>
                    <a:pt x="2702925" y="1465817"/>
                    <a:pt x="2705895" y="1470272"/>
                  </a:cubicBezTo>
                  <a:cubicBezTo>
                    <a:pt x="2709282" y="1475352"/>
                    <a:pt x="2713575" y="1479933"/>
                    <a:pt x="2716055" y="1485512"/>
                  </a:cubicBezTo>
                  <a:cubicBezTo>
                    <a:pt x="2720405" y="1495299"/>
                    <a:pt x="2722828" y="1505832"/>
                    <a:pt x="2726215" y="1515992"/>
                  </a:cubicBezTo>
                  <a:cubicBezTo>
                    <a:pt x="2727908" y="1521072"/>
                    <a:pt x="2728325" y="1526777"/>
                    <a:pt x="2731295" y="1531232"/>
                  </a:cubicBezTo>
                  <a:cubicBezTo>
                    <a:pt x="2734682" y="1536312"/>
                    <a:pt x="2738975" y="1540893"/>
                    <a:pt x="2741455" y="1546472"/>
                  </a:cubicBezTo>
                  <a:cubicBezTo>
                    <a:pt x="2745805" y="1556259"/>
                    <a:pt x="2748228" y="1566792"/>
                    <a:pt x="2751615" y="1576952"/>
                  </a:cubicBezTo>
                  <a:cubicBezTo>
                    <a:pt x="2753308" y="1582032"/>
                    <a:pt x="2753725" y="1587737"/>
                    <a:pt x="2756695" y="1592192"/>
                  </a:cubicBezTo>
                  <a:cubicBezTo>
                    <a:pt x="2785812" y="1635868"/>
                    <a:pt x="2750903" y="1580608"/>
                    <a:pt x="2771935" y="1622672"/>
                  </a:cubicBezTo>
                  <a:lnTo>
                    <a:pt x="2776360" y="1631123"/>
                  </a:lnTo>
                  <a:lnTo>
                    <a:pt x="2782095" y="1632832"/>
                  </a:lnTo>
                  <a:cubicBezTo>
                    <a:pt x="2785482" y="1637912"/>
                    <a:pt x="2787938" y="1643755"/>
                    <a:pt x="2792255" y="1648072"/>
                  </a:cubicBezTo>
                  <a:cubicBezTo>
                    <a:pt x="2802103" y="1657920"/>
                    <a:pt x="2810340" y="1659180"/>
                    <a:pt x="2822735" y="1663312"/>
                  </a:cubicBezTo>
                  <a:cubicBezTo>
                    <a:pt x="2826122" y="1668392"/>
                    <a:pt x="2828300" y="1674532"/>
                    <a:pt x="2832895" y="1678552"/>
                  </a:cubicBezTo>
                  <a:cubicBezTo>
                    <a:pt x="2854394" y="1697363"/>
                    <a:pt x="2857683" y="1696975"/>
                    <a:pt x="2878615" y="1703952"/>
                  </a:cubicBezTo>
                  <a:cubicBezTo>
                    <a:pt x="2882002" y="1709032"/>
                    <a:pt x="2884180" y="1715172"/>
                    <a:pt x="2888775" y="1719192"/>
                  </a:cubicBezTo>
                  <a:cubicBezTo>
                    <a:pt x="2897965" y="1727233"/>
                    <a:pt x="2909095" y="1732739"/>
                    <a:pt x="2919255" y="1739512"/>
                  </a:cubicBezTo>
                  <a:cubicBezTo>
                    <a:pt x="2924335" y="1742899"/>
                    <a:pt x="2930178" y="1745355"/>
                    <a:pt x="2934495" y="1749672"/>
                  </a:cubicBezTo>
                  <a:cubicBezTo>
                    <a:pt x="2939575" y="1754752"/>
                    <a:pt x="2944216" y="1760313"/>
                    <a:pt x="2949735" y="1764912"/>
                  </a:cubicBezTo>
                  <a:cubicBezTo>
                    <a:pt x="2954425" y="1768821"/>
                    <a:pt x="2958891" y="1774565"/>
                    <a:pt x="2964975" y="1775072"/>
                  </a:cubicBezTo>
                  <a:cubicBezTo>
                    <a:pt x="3020688" y="1779715"/>
                    <a:pt x="3076735" y="1778459"/>
                    <a:pt x="3132615" y="1780152"/>
                  </a:cubicBezTo>
                  <a:cubicBezTo>
                    <a:pt x="3221814" y="1787585"/>
                    <a:pt x="3181112" y="1765387"/>
                    <a:pt x="3198655" y="1800472"/>
                  </a:cubicBezTo>
                  <a:lnTo>
                    <a:pt x="3202147" y="1805710"/>
                  </a:lnTo>
                  <a:lnTo>
                    <a:pt x="3238832" y="1800751"/>
                  </a:lnTo>
                  <a:lnTo>
                    <a:pt x="3263599" y="1907701"/>
                  </a:lnTo>
                  <a:lnTo>
                    <a:pt x="3129844" y="1931912"/>
                  </a:lnTo>
                  <a:lnTo>
                    <a:pt x="3129648" y="1930713"/>
                  </a:lnTo>
                  <a:lnTo>
                    <a:pt x="3026209" y="1949437"/>
                  </a:lnTo>
                  <a:lnTo>
                    <a:pt x="3026679" y="1951468"/>
                  </a:lnTo>
                  <a:lnTo>
                    <a:pt x="2953062" y="1964794"/>
                  </a:lnTo>
                  <a:lnTo>
                    <a:pt x="2953325" y="1965929"/>
                  </a:lnTo>
                  <a:lnTo>
                    <a:pt x="2819570" y="1990140"/>
                  </a:lnTo>
                  <a:lnTo>
                    <a:pt x="2819162" y="1987645"/>
                  </a:lnTo>
                  <a:lnTo>
                    <a:pt x="2781827" y="1994403"/>
                  </a:lnTo>
                  <a:lnTo>
                    <a:pt x="2782024" y="1995252"/>
                  </a:lnTo>
                  <a:lnTo>
                    <a:pt x="340360" y="2437212"/>
                  </a:lnTo>
                  <a:lnTo>
                    <a:pt x="0" y="357860"/>
                  </a:lnTo>
                  <a:lnTo>
                    <a:pt x="2329904" y="42900"/>
                  </a:lnTo>
                  <a:lnTo>
                    <a:pt x="2330253" y="44410"/>
                  </a:lnTo>
                  <a:lnTo>
                    <a:pt x="2554295" y="15016"/>
                  </a:lnTo>
                  <a:lnTo>
                    <a:pt x="2554195" y="14462"/>
                  </a:lnTo>
                  <a:close/>
                </a:path>
              </a:pathLst>
            </a:custGeom>
            <a:blipFill>
              <a:blip r:embed="rId5"/>
              <a:srcRect/>
              <a:stretch>
                <a:fillRect l="-11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935013" y="1683502"/>
            <a:ext cx="1245979" cy="1062197"/>
          </a:xfrm>
          <a:prstGeom prst="rect">
            <a:avLst/>
          </a:prstGeom>
          <a:scene3d>
            <a:camera prst="orthographicFront">
              <a:rot lat="0" lon="0" rev="0"/>
            </a:camera>
            <a:lightRig rig="threePt" dir="t"/>
          </a:scene3d>
        </p:spPr>
      </p:pic>
      <p:sp>
        <p:nvSpPr>
          <p:cNvPr id="11" name="正方形/長方形 10"/>
          <p:cNvSpPr/>
          <p:nvPr/>
        </p:nvSpPr>
        <p:spPr>
          <a:xfrm>
            <a:off x="5478441" y="983002"/>
            <a:ext cx="597666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自宅で参加可能</a:t>
            </a:r>
          </a:p>
        </p:txBody>
      </p:sp>
    </p:spTree>
    <p:extLst>
      <p:ext uri="{BB962C8B-B14F-4D97-AF65-F5344CB8AC3E}">
        <p14:creationId xmlns:p14="http://schemas.microsoft.com/office/powerpoint/2010/main" val="286474498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284E2-B960-47E3-894C-111DEDC63DC9}"/>
              </a:ext>
            </a:extLst>
          </p:cNvPr>
          <p:cNvSpPr>
            <a:spLocks noGrp="1"/>
          </p:cNvSpPr>
          <p:nvPr>
            <p:ph type="title"/>
          </p:nvPr>
        </p:nvSpPr>
        <p:spPr/>
        <p:txBody>
          <a:bodyPr/>
          <a:lstStyle/>
          <a:p>
            <a:r>
              <a:rPr lang="ja-JP" altLang="en-US" sz="3600" dirty="0"/>
              <a:t>活動内容（概要）</a:t>
            </a:r>
            <a:endParaRPr kumimoji="1" lang="ja-JP" altLang="en-US" sz="3600" dirty="0"/>
          </a:p>
        </p:txBody>
      </p:sp>
      <p:sp>
        <p:nvSpPr>
          <p:cNvPr id="4" name="テキスト プレースホルダー 3">
            <a:extLst>
              <a:ext uri="{FF2B5EF4-FFF2-40B4-BE49-F238E27FC236}">
                <a16:creationId xmlns:a16="http://schemas.microsoft.com/office/drawing/2014/main" id="{D70C8036-5B16-4DBC-AD49-6C4B90B244C7}"/>
              </a:ext>
            </a:extLst>
          </p:cNvPr>
          <p:cNvSpPr>
            <a:spLocks noGrp="1"/>
          </p:cNvSpPr>
          <p:nvPr>
            <p:ph type="body" sz="quarter" idx="12"/>
          </p:nvPr>
        </p:nvSpPr>
        <p:spPr/>
        <p:txBody>
          <a:bodyPr>
            <a:normAutofit fontScale="92500" lnSpcReduction="20000"/>
          </a:bodyPr>
          <a:lstStyle/>
          <a:p>
            <a:pPr marL="0" indent="0">
              <a:buNone/>
            </a:pPr>
            <a:r>
              <a:rPr lang="ja-JP" altLang="en-US" sz="3600" dirty="0"/>
              <a:t>① ワンタッチ </a:t>
            </a:r>
            <a:r>
              <a:rPr lang="en-US" altLang="ja-JP" sz="3600" dirty="0"/>
              <a:t>Domino </a:t>
            </a:r>
            <a:r>
              <a:rPr lang="ja-JP" altLang="en-US" sz="3600" dirty="0"/>
              <a:t>セットアップ機能</a:t>
            </a:r>
            <a:endParaRPr lang="en-US" altLang="ja-JP" sz="3600" dirty="0"/>
          </a:p>
          <a:p>
            <a:pPr marL="0" indent="0">
              <a:buNone/>
            </a:pPr>
            <a:r>
              <a:rPr lang="ja-JP" altLang="en-US" sz="3600" dirty="0"/>
              <a:t>② 多要素認証 </a:t>
            </a:r>
            <a:r>
              <a:rPr lang="en-US" altLang="ja-JP" sz="3600" dirty="0"/>
              <a:t>TOTP</a:t>
            </a:r>
          </a:p>
          <a:p>
            <a:pPr marL="0" indent="0">
              <a:buNone/>
            </a:pPr>
            <a:r>
              <a:rPr lang="ja-JP" altLang="en-US" sz="3600" dirty="0"/>
              <a:t>③ バックアップとリストア機能</a:t>
            </a:r>
          </a:p>
          <a:p>
            <a:pPr marL="0" indent="0">
              <a:buNone/>
            </a:pPr>
            <a:r>
              <a:rPr lang="ja-JP" altLang="en-US" sz="3600" dirty="0"/>
              <a:t>④ 管理プロセス</a:t>
            </a:r>
          </a:p>
          <a:p>
            <a:pPr marL="0" indent="0">
              <a:buNone/>
            </a:pPr>
            <a:r>
              <a:rPr lang="ja-JP" altLang="en-US" sz="3600" dirty="0"/>
              <a:t>⑤ 証明書マネージャー</a:t>
            </a:r>
          </a:p>
          <a:p>
            <a:pPr marL="0" indent="0">
              <a:buNone/>
            </a:pPr>
            <a:r>
              <a:rPr lang="ja-JP" altLang="en-US" sz="3600" dirty="0"/>
              <a:t>⑥ ポリシー管理</a:t>
            </a:r>
          </a:p>
          <a:p>
            <a:pPr marL="0" indent="0">
              <a:buNone/>
            </a:pPr>
            <a:r>
              <a:rPr lang="ja-JP" altLang="en-US" sz="3600" dirty="0"/>
              <a:t>⑦ メール機能</a:t>
            </a:r>
          </a:p>
          <a:p>
            <a:pPr marL="0" indent="0">
              <a:buNone/>
            </a:pPr>
            <a:r>
              <a:rPr lang="ja-JP" altLang="en-US" sz="3600" dirty="0"/>
              <a:t>⑧ </a:t>
            </a:r>
            <a:r>
              <a:rPr lang="en-US" altLang="ja-JP" sz="3600" dirty="0"/>
              <a:t>DAOS</a:t>
            </a:r>
          </a:p>
          <a:p>
            <a:pPr marL="0" indent="0">
              <a:buNone/>
            </a:pPr>
            <a:r>
              <a:rPr lang="ja-JP" altLang="en-US" sz="3600" dirty="0"/>
              <a:t>⑨ 複製機能</a:t>
            </a:r>
          </a:p>
          <a:p>
            <a:pPr marL="0" indent="0">
              <a:buNone/>
            </a:pPr>
            <a:r>
              <a:rPr lang="ja-JP" altLang="en-US" sz="3600" dirty="0"/>
              <a:t>⑩ </a:t>
            </a:r>
            <a:r>
              <a:rPr lang="en-US" altLang="ja-JP" sz="3600" dirty="0"/>
              <a:t>ID </a:t>
            </a:r>
            <a:r>
              <a:rPr lang="ja-JP" altLang="en-US" sz="3600" dirty="0"/>
              <a:t>ボールト</a:t>
            </a:r>
            <a:endParaRPr lang="en-US" altLang="ja-JP" sz="3600" dirty="0"/>
          </a:p>
        </p:txBody>
      </p:sp>
      <p:sp>
        <p:nvSpPr>
          <p:cNvPr id="3" name="スライド番号プレースホルダー 2">
            <a:extLst>
              <a:ext uri="{FF2B5EF4-FFF2-40B4-BE49-F238E27FC236}">
                <a16:creationId xmlns:a16="http://schemas.microsoft.com/office/drawing/2014/main" id="{018DFACA-DB55-4D15-9422-A3F57EA67FFC}"/>
              </a:ext>
            </a:extLst>
          </p:cNvPr>
          <p:cNvSpPr>
            <a:spLocks noGrp="1"/>
          </p:cNvSpPr>
          <p:nvPr>
            <p:ph type="sldNum" sz="quarter" idx="14"/>
          </p:nvPr>
        </p:nvSpPr>
        <p:spPr/>
        <p:txBody>
          <a:bodyPr/>
          <a:lstStyle/>
          <a:p>
            <a:fld id="{DB8F578F-CDB5-4005-B002-C9FC18BC4B11}" type="slidenum">
              <a:rPr lang="en-US" altLang="ja-JP" smtClean="0"/>
              <a:pPr/>
              <a:t>11</a:t>
            </a:fld>
            <a:endParaRPr lang="en-US" altLang="ja-JP" dirty="0"/>
          </a:p>
        </p:txBody>
      </p:sp>
      <p:sp>
        <p:nvSpPr>
          <p:cNvPr id="5" name="正方形/長方形 4"/>
          <p:cNvSpPr/>
          <p:nvPr/>
        </p:nvSpPr>
        <p:spPr>
          <a:xfrm>
            <a:off x="5988472" y="5877272"/>
            <a:ext cx="61206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参照リンク</a:t>
            </a:r>
            <a:endParaRPr lang="en-US" altLang="ja-JP" sz="1400" dirty="0">
              <a:solidFill>
                <a:schemeClr val="tx1"/>
              </a:solidFill>
            </a:endParaRPr>
          </a:p>
          <a:p>
            <a:r>
              <a:rPr lang="ja-JP" altLang="en-US" sz="1400" dirty="0">
                <a:solidFill>
                  <a:schemeClr val="tx1"/>
                </a:solidFill>
              </a:rPr>
              <a:t>・</a:t>
            </a:r>
            <a:r>
              <a:rPr lang="en-US" altLang="ja-JP" sz="1400" dirty="0">
                <a:hlinkClick r:id="rId3"/>
              </a:rPr>
              <a:t>Domino</a:t>
            </a:r>
            <a:r>
              <a:rPr lang="ja-JP" altLang="en-US" sz="1400" dirty="0">
                <a:hlinkClick r:id="rId3"/>
              </a:rPr>
              <a:t>管理者アップデート認定試験対策 </a:t>
            </a:r>
            <a:r>
              <a:rPr lang="en-US" altLang="ja-JP" sz="1400" dirty="0">
                <a:hlinkClick r:id="rId3"/>
              </a:rPr>
              <a:t>| </a:t>
            </a:r>
            <a:r>
              <a:rPr lang="en-US" altLang="ja-JP" sz="1400" dirty="0" err="1">
                <a:hlinkClick r:id="rId3"/>
              </a:rPr>
              <a:t>HCLSoftware</a:t>
            </a:r>
            <a:r>
              <a:rPr lang="en-US" altLang="ja-JP" sz="1400" dirty="0">
                <a:hlinkClick r:id="rId3"/>
              </a:rPr>
              <a:t> (Japan) Blog (hcljapan.co.jp)</a:t>
            </a:r>
            <a:endParaRPr lang="ja-JP" altLang="en-US" sz="1400" dirty="0">
              <a:solidFill>
                <a:schemeClr val="tx1"/>
              </a:solidFill>
            </a:endParaRPr>
          </a:p>
        </p:txBody>
      </p:sp>
    </p:spTree>
    <p:extLst>
      <p:ext uri="{BB962C8B-B14F-4D97-AF65-F5344CB8AC3E}">
        <p14:creationId xmlns:p14="http://schemas.microsoft.com/office/powerpoint/2010/main" val="266957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284E2-B960-47E3-894C-111DEDC63DC9}"/>
              </a:ext>
            </a:extLst>
          </p:cNvPr>
          <p:cNvSpPr>
            <a:spLocks noGrp="1"/>
          </p:cNvSpPr>
          <p:nvPr>
            <p:ph type="title"/>
          </p:nvPr>
        </p:nvSpPr>
        <p:spPr/>
        <p:txBody>
          <a:bodyPr/>
          <a:lstStyle/>
          <a:p>
            <a:r>
              <a:rPr kumimoji="1" lang="ja-JP" altLang="en-US" sz="3600" dirty="0"/>
              <a:t>活動内容（概要）</a:t>
            </a:r>
          </a:p>
        </p:txBody>
      </p:sp>
      <p:sp>
        <p:nvSpPr>
          <p:cNvPr id="4" name="テキスト プレースホルダー 3">
            <a:extLst>
              <a:ext uri="{FF2B5EF4-FFF2-40B4-BE49-F238E27FC236}">
                <a16:creationId xmlns:a16="http://schemas.microsoft.com/office/drawing/2014/main" id="{D70C8036-5B16-4DBC-AD49-6C4B90B244C7}"/>
              </a:ext>
            </a:extLst>
          </p:cNvPr>
          <p:cNvSpPr>
            <a:spLocks noGrp="1"/>
          </p:cNvSpPr>
          <p:nvPr>
            <p:ph type="body" sz="quarter" idx="12"/>
          </p:nvPr>
        </p:nvSpPr>
        <p:spPr/>
        <p:txBody>
          <a:bodyPr>
            <a:normAutofit fontScale="92500" lnSpcReduction="20000"/>
          </a:bodyPr>
          <a:lstStyle/>
          <a:p>
            <a:pPr marL="0" indent="0">
              <a:buNone/>
            </a:pPr>
            <a:r>
              <a:rPr lang="ja-JP" altLang="en-US" sz="3600" dirty="0"/>
              <a:t>① </a:t>
            </a:r>
            <a:r>
              <a:rPr lang="ja-JP" altLang="en-US" sz="3600" b="1" dirty="0">
                <a:solidFill>
                  <a:srgbClr val="FF0000"/>
                </a:solidFill>
              </a:rPr>
              <a:t>ワンタッチ </a:t>
            </a:r>
            <a:r>
              <a:rPr lang="en-US" altLang="ja-JP" sz="3600" b="1" dirty="0">
                <a:solidFill>
                  <a:srgbClr val="FF0000"/>
                </a:solidFill>
              </a:rPr>
              <a:t>Domino </a:t>
            </a:r>
            <a:r>
              <a:rPr lang="ja-JP" altLang="en-US" sz="3600" b="1" dirty="0">
                <a:solidFill>
                  <a:srgbClr val="FF0000"/>
                </a:solidFill>
              </a:rPr>
              <a:t>セットアップ機能</a:t>
            </a:r>
            <a:endParaRPr lang="en-US" altLang="ja-JP" sz="3600" b="1" dirty="0">
              <a:solidFill>
                <a:srgbClr val="FF0000"/>
              </a:solidFill>
            </a:endParaRPr>
          </a:p>
          <a:p>
            <a:pPr marL="0" indent="0">
              <a:buNone/>
            </a:pPr>
            <a:r>
              <a:rPr lang="ja-JP" altLang="en-US" sz="3600" dirty="0"/>
              <a:t>② </a:t>
            </a:r>
            <a:r>
              <a:rPr lang="ja-JP" altLang="en-US" sz="3600" b="1" dirty="0">
                <a:solidFill>
                  <a:srgbClr val="FF0000"/>
                </a:solidFill>
              </a:rPr>
              <a:t>多要素認証 </a:t>
            </a:r>
            <a:r>
              <a:rPr lang="en-US" altLang="ja-JP" sz="3600" b="1" dirty="0">
                <a:solidFill>
                  <a:srgbClr val="FF0000"/>
                </a:solidFill>
              </a:rPr>
              <a:t>TOTP</a:t>
            </a:r>
          </a:p>
          <a:p>
            <a:pPr marL="0" indent="0">
              <a:buNone/>
            </a:pPr>
            <a:r>
              <a:rPr lang="ja-JP" altLang="en-US" sz="3600" dirty="0"/>
              <a:t>③ </a:t>
            </a:r>
            <a:r>
              <a:rPr lang="ja-JP" altLang="en-US" sz="3600" dirty="0">
                <a:solidFill>
                  <a:schemeClr val="bg1">
                    <a:lumMod val="75000"/>
                  </a:schemeClr>
                </a:solidFill>
              </a:rPr>
              <a:t>バックアップとリストア機能</a:t>
            </a:r>
          </a:p>
          <a:p>
            <a:pPr marL="0" indent="0">
              <a:buNone/>
            </a:pPr>
            <a:r>
              <a:rPr lang="ja-JP" altLang="en-US" sz="3600" dirty="0"/>
              <a:t>④ </a:t>
            </a:r>
            <a:r>
              <a:rPr lang="ja-JP" altLang="en-US" sz="3600" dirty="0">
                <a:solidFill>
                  <a:schemeClr val="bg1">
                    <a:lumMod val="75000"/>
                  </a:schemeClr>
                </a:solidFill>
              </a:rPr>
              <a:t>管理プロセス</a:t>
            </a:r>
          </a:p>
          <a:p>
            <a:pPr marL="0" indent="0">
              <a:buNone/>
            </a:pPr>
            <a:r>
              <a:rPr lang="ja-JP" altLang="en-US" sz="3600" dirty="0"/>
              <a:t>⑤ </a:t>
            </a:r>
            <a:r>
              <a:rPr lang="ja-JP" altLang="en-US" sz="3600" dirty="0">
                <a:solidFill>
                  <a:schemeClr val="bg1">
                    <a:lumMod val="75000"/>
                  </a:schemeClr>
                </a:solidFill>
              </a:rPr>
              <a:t>証明書マネージャー</a:t>
            </a:r>
          </a:p>
          <a:p>
            <a:pPr marL="0" indent="0">
              <a:buNone/>
            </a:pPr>
            <a:r>
              <a:rPr lang="ja-JP" altLang="en-US" sz="3600" dirty="0"/>
              <a:t>⑥ </a:t>
            </a:r>
            <a:r>
              <a:rPr lang="ja-JP" altLang="en-US" sz="3600" dirty="0">
                <a:solidFill>
                  <a:schemeClr val="bg1">
                    <a:lumMod val="75000"/>
                  </a:schemeClr>
                </a:solidFill>
              </a:rPr>
              <a:t>ポリシー管理</a:t>
            </a:r>
          </a:p>
          <a:p>
            <a:pPr marL="0" indent="0">
              <a:buNone/>
            </a:pPr>
            <a:r>
              <a:rPr lang="ja-JP" altLang="en-US" sz="3600" dirty="0"/>
              <a:t>⑦ </a:t>
            </a:r>
            <a:r>
              <a:rPr lang="ja-JP" altLang="en-US" sz="3600" dirty="0">
                <a:solidFill>
                  <a:schemeClr val="bg1">
                    <a:lumMod val="75000"/>
                  </a:schemeClr>
                </a:solidFill>
              </a:rPr>
              <a:t>メール機能</a:t>
            </a:r>
          </a:p>
          <a:p>
            <a:pPr marL="0" indent="0">
              <a:buNone/>
            </a:pPr>
            <a:r>
              <a:rPr lang="ja-JP" altLang="en-US" sz="3600" dirty="0"/>
              <a:t>⑧ </a:t>
            </a:r>
            <a:r>
              <a:rPr lang="en-US" altLang="ja-JP" sz="3600" b="1" dirty="0">
                <a:solidFill>
                  <a:srgbClr val="FF0000"/>
                </a:solidFill>
              </a:rPr>
              <a:t>DAOS</a:t>
            </a:r>
          </a:p>
          <a:p>
            <a:pPr marL="0" indent="0">
              <a:buNone/>
            </a:pPr>
            <a:r>
              <a:rPr lang="ja-JP" altLang="en-US" sz="3600" dirty="0"/>
              <a:t>⑨ </a:t>
            </a:r>
            <a:r>
              <a:rPr lang="ja-JP" altLang="en-US" sz="3600" dirty="0">
                <a:solidFill>
                  <a:schemeClr val="bg1">
                    <a:lumMod val="75000"/>
                  </a:schemeClr>
                </a:solidFill>
              </a:rPr>
              <a:t>複製機能</a:t>
            </a:r>
          </a:p>
          <a:p>
            <a:pPr marL="0" indent="0">
              <a:buNone/>
            </a:pPr>
            <a:r>
              <a:rPr lang="ja-JP" altLang="en-US" sz="3600" dirty="0"/>
              <a:t>⑩ </a:t>
            </a:r>
            <a:r>
              <a:rPr lang="en-US" altLang="ja-JP" sz="3600" dirty="0">
                <a:solidFill>
                  <a:schemeClr val="bg1">
                    <a:lumMod val="75000"/>
                  </a:schemeClr>
                </a:solidFill>
              </a:rPr>
              <a:t>ID </a:t>
            </a:r>
            <a:r>
              <a:rPr lang="ja-JP" altLang="en-US" sz="3600" dirty="0">
                <a:solidFill>
                  <a:schemeClr val="bg1">
                    <a:lumMod val="75000"/>
                  </a:schemeClr>
                </a:solidFill>
              </a:rPr>
              <a:t>ボールト</a:t>
            </a:r>
            <a:endParaRPr lang="en-US" altLang="ja-JP" sz="3600" dirty="0">
              <a:solidFill>
                <a:schemeClr val="bg1">
                  <a:lumMod val="75000"/>
                </a:schemeClr>
              </a:solidFill>
            </a:endParaRPr>
          </a:p>
        </p:txBody>
      </p:sp>
      <p:sp>
        <p:nvSpPr>
          <p:cNvPr id="3" name="スライド番号プレースホルダー 2">
            <a:extLst>
              <a:ext uri="{FF2B5EF4-FFF2-40B4-BE49-F238E27FC236}">
                <a16:creationId xmlns:a16="http://schemas.microsoft.com/office/drawing/2014/main" id="{018DFACA-DB55-4D15-9422-A3F57EA67FFC}"/>
              </a:ext>
            </a:extLst>
          </p:cNvPr>
          <p:cNvSpPr>
            <a:spLocks noGrp="1"/>
          </p:cNvSpPr>
          <p:nvPr>
            <p:ph type="sldNum" sz="quarter" idx="14"/>
          </p:nvPr>
        </p:nvSpPr>
        <p:spPr/>
        <p:txBody>
          <a:bodyPr/>
          <a:lstStyle/>
          <a:p>
            <a:fld id="{DB8F578F-CDB5-4005-B002-C9FC18BC4B11}" type="slidenum">
              <a:rPr lang="en-US" altLang="ja-JP" smtClean="0"/>
              <a:pPr/>
              <a:t>12</a:t>
            </a:fld>
            <a:endParaRPr lang="en-US" altLang="ja-JP" dirty="0"/>
          </a:p>
        </p:txBody>
      </p:sp>
      <p:sp>
        <p:nvSpPr>
          <p:cNvPr id="7" name="正方形/長方形 6"/>
          <p:cNvSpPr/>
          <p:nvPr/>
        </p:nvSpPr>
        <p:spPr>
          <a:xfrm>
            <a:off x="5988472" y="5877272"/>
            <a:ext cx="612068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参照リンク</a:t>
            </a:r>
            <a:endParaRPr lang="en-US" altLang="ja-JP" sz="1400" dirty="0">
              <a:solidFill>
                <a:schemeClr val="tx1"/>
              </a:solidFill>
            </a:endParaRPr>
          </a:p>
          <a:p>
            <a:r>
              <a:rPr lang="ja-JP" altLang="en-US" sz="1400" dirty="0">
                <a:solidFill>
                  <a:schemeClr val="tx1"/>
                </a:solidFill>
              </a:rPr>
              <a:t>・</a:t>
            </a:r>
            <a:r>
              <a:rPr lang="en-US" altLang="ja-JP" sz="1400" dirty="0">
                <a:hlinkClick r:id="rId3"/>
              </a:rPr>
              <a:t>Domino</a:t>
            </a:r>
            <a:r>
              <a:rPr lang="ja-JP" altLang="en-US" sz="1400" dirty="0">
                <a:hlinkClick r:id="rId3"/>
              </a:rPr>
              <a:t>管理者アップデート認定試験対策 </a:t>
            </a:r>
            <a:r>
              <a:rPr lang="en-US" altLang="ja-JP" sz="1400" dirty="0">
                <a:hlinkClick r:id="rId3"/>
              </a:rPr>
              <a:t>| </a:t>
            </a:r>
            <a:r>
              <a:rPr lang="en-US" altLang="ja-JP" sz="1400" dirty="0" err="1">
                <a:hlinkClick r:id="rId3"/>
              </a:rPr>
              <a:t>HCLSoftware</a:t>
            </a:r>
            <a:r>
              <a:rPr lang="en-US" altLang="ja-JP" sz="1400" dirty="0">
                <a:hlinkClick r:id="rId3"/>
              </a:rPr>
              <a:t> (Japan) Blog (hcljapan.co.jp)</a:t>
            </a:r>
            <a:endParaRPr lang="ja-JP" altLang="en-US" sz="1400" dirty="0">
              <a:solidFill>
                <a:schemeClr val="tx1"/>
              </a:solidFill>
            </a:endParaRPr>
          </a:p>
        </p:txBody>
      </p:sp>
    </p:spTree>
    <p:extLst>
      <p:ext uri="{BB962C8B-B14F-4D97-AF65-F5344CB8AC3E}">
        <p14:creationId xmlns:p14="http://schemas.microsoft.com/office/powerpoint/2010/main" val="108091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活動内容① ワンタッチ </a:t>
            </a:r>
            <a:r>
              <a:rPr lang="en-US" altLang="ja-JP" sz="3600" dirty="0"/>
              <a:t>Domino </a:t>
            </a:r>
            <a:r>
              <a:rPr lang="ja-JP" altLang="en-US" sz="3600" dirty="0"/>
              <a:t>セットアップ</a:t>
            </a:r>
            <a:endParaRPr kumimoji="1" lang="ja-JP" altLang="en-US" sz="3600" dirty="0"/>
          </a:p>
        </p:txBody>
      </p:sp>
      <p:sp>
        <p:nvSpPr>
          <p:cNvPr id="4" name="テキスト プレースホルダー 3"/>
          <p:cNvSpPr>
            <a:spLocks noGrp="1"/>
          </p:cNvSpPr>
          <p:nvPr>
            <p:ph type="body" sz="quarter" idx="12"/>
          </p:nvPr>
        </p:nvSpPr>
        <p:spPr/>
        <p:txBody>
          <a:bodyPr>
            <a:noAutofit/>
          </a:bodyPr>
          <a:lstStyle/>
          <a:p>
            <a:pPr marL="717550" indent="-450850">
              <a:buFont typeface="Wingdings" panose="05000000000000000000" pitchFamily="2" charset="2"/>
              <a:buChar char="ü"/>
            </a:pPr>
            <a:r>
              <a:rPr lang="ja-JP" altLang="en-US" sz="2800" dirty="0"/>
              <a:t>セットアップのパラメーターの記述方式は </a:t>
            </a:r>
            <a:r>
              <a:rPr lang="en-US" altLang="ja-JP" sz="2800" dirty="0"/>
              <a:t>『</a:t>
            </a:r>
            <a:r>
              <a:rPr lang="en-US" altLang="ja-JP" sz="2800" b="1" dirty="0"/>
              <a:t>JSON </a:t>
            </a:r>
            <a:r>
              <a:rPr lang="ja-JP" altLang="en-US" sz="2800" b="1" dirty="0"/>
              <a:t>ファイル</a:t>
            </a:r>
            <a:r>
              <a:rPr lang="en-US" altLang="ja-JP" sz="2800" b="1" dirty="0"/>
              <a:t>』 </a:t>
            </a:r>
            <a:r>
              <a:rPr lang="ja-JP" altLang="en-US" sz="2800" dirty="0"/>
              <a:t>または</a:t>
            </a:r>
            <a:br>
              <a:rPr lang="en-US" altLang="ja-JP" sz="2800" dirty="0"/>
            </a:br>
            <a:r>
              <a:rPr lang="ja-JP" altLang="en-US" sz="2800" dirty="0"/>
              <a:t> </a:t>
            </a:r>
            <a:r>
              <a:rPr lang="en-US" altLang="ja-JP" sz="2800" dirty="0"/>
              <a:t>『</a:t>
            </a:r>
            <a:r>
              <a:rPr lang="ja-JP" altLang="en-US" sz="2800" b="1" dirty="0"/>
              <a:t>システム環境変数</a:t>
            </a:r>
            <a:r>
              <a:rPr lang="en-US" altLang="ja-JP" sz="2800" b="1" dirty="0"/>
              <a:t>』 </a:t>
            </a:r>
            <a:r>
              <a:rPr lang="ja-JP" altLang="en-US" sz="2800" dirty="0"/>
              <a:t>のいずれかを使用すること。</a:t>
            </a:r>
            <a:endParaRPr lang="en-US" altLang="ja-JP" sz="2800" dirty="0"/>
          </a:p>
          <a:p>
            <a:pPr marL="717550" indent="-450850">
              <a:buFont typeface="Wingdings" panose="05000000000000000000" pitchFamily="2" charset="2"/>
              <a:buChar char="ü"/>
            </a:pPr>
            <a:endParaRPr lang="ja-JP" altLang="en-US" sz="2800" dirty="0"/>
          </a:p>
          <a:p>
            <a:pPr marL="717550" indent="-450850">
              <a:buFont typeface="Wingdings" panose="05000000000000000000" pitchFamily="2" charset="2"/>
              <a:buChar char="ü"/>
            </a:pPr>
            <a:r>
              <a:rPr lang="en-US" altLang="ja-JP" sz="2800" dirty="0"/>
              <a:t>json </a:t>
            </a:r>
            <a:r>
              <a:rPr lang="ja-JP" altLang="en-US" sz="2800" dirty="0"/>
              <a:t>ファイルには </a:t>
            </a:r>
            <a:r>
              <a:rPr lang="en-US" altLang="ja-JP" sz="2800" dirty="0"/>
              <a:t>『</a:t>
            </a:r>
            <a:r>
              <a:rPr lang="en-US" altLang="ja-JP" sz="2800" b="1" dirty="0"/>
              <a:t>validjson </a:t>
            </a:r>
            <a:r>
              <a:rPr lang="ja-JP" altLang="en-US" sz="2800" b="1" dirty="0"/>
              <a:t>検証ツール</a:t>
            </a:r>
            <a:r>
              <a:rPr lang="en-US" altLang="ja-JP" sz="2800" b="1" dirty="0"/>
              <a:t>』 </a:t>
            </a:r>
            <a:r>
              <a:rPr lang="ja-JP" altLang="en-US" sz="2800" dirty="0"/>
              <a:t>が用意されていて事前に誤りがないか確認できる。</a:t>
            </a:r>
            <a:endParaRPr lang="en-US" altLang="ja-JP" sz="2800" dirty="0"/>
          </a:p>
          <a:p>
            <a:pPr marL="717550" indent="-450850">
              <a:buFont typeface="Wingdings" panose="05000000000000000000" pitchFamily="2" charset="2"/>
              <a:buChar char="ü"/>
            </a:pPr>
            <a:endParaRPr lang="ja-JP" altLang="en-US" sz="2800" dirty="0"/>
          </a:p>
          <a:p>
            <a:pPr marL="717550" indent="-450850">
              <a:buFont typeface="Wingdings" panose="05000000000000000000" pitchFamily="2" charset="2"/>
              <a:buChar char="ü"/>
            </a:pPr>
            <a:r>
              <a:rPr lang="ja-JP" altLang="en-US" sz="2800" dirty="0"/>
              <a:t>パラメーターにスペースが含まれる場合は両端に </a:t>
            </a:r>
            <a:r>
              <a:rPr lang="en-US" altLang="ja-JP" sz="2800" dirty="0"/>
              <a:t>"" </a:t>
            </a:r>
            <a:r>
              <a:rPr lang="ja-JP" altLang="en-US" sz="2800" dirty="0"/>
              <a:t>を加えること。</a:t>
            </a:r>
            <a:endParaRPr lang="en-US" altLang="ja-JP" sz="28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13</a:t>
            </a:fld>
            <a:endParaRPr lang="en-US" altLang="ja-JP"/>
          </a:p>
        </p:txBody>
      </p:sp>
    </p:spTree>
    <p:extLst>
      <p:ext uri="{BB962C8B-B14F-4D97-AF65-F5344CB8AC3E}">
        <p14:creationId xmlns:p14="http://schemas.microsoft.com/office/powerpoint/2010/main" val="200301223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活動内容① ワンタッチ </a:t>
            </a:r>
            <a:r>
              <a:rPr lang="en-US" altLang="ja-JP" sz="3600" dirty="0"/>
              <a:t>Domino </a:t>
            </a:r>
            <a:r>
              <a:rPr lang="ja-JP" altLang="en-US" sz="3600" dirty="0"/>
              <a:t>セットアップ</a:t>
            </a:r>
            <a:endParaRPr kumimoji="1" lang="ja-JP" altLang="en-US" sz="3600" dirty="0"/>
          </a:p>
        </p:txBody>
      </p:sp>
      <p:sp>
        <p:nvSpPr>
          <p:cNvPr id="4" name="テキスト プレースホルダー 3"/>
          <p:cNvSpPr>
            <a:spLocks noGrp="1"/>
          </p:cNvSpPr>
          <p:nvPr>
            <p:ph type="body" sz="quarter" idx="12"/>
          </p:nvPr>
        </p:nvSpPr>
        <p:spPr/>
        <p:txBody>
          <a:bodyPr>
            <a:noAutofit/>
          </a:bodyPr>
          <a:lstStyle/>
          <a:p>
            <a:pPr marL="717550" indent="-450850">
              <a:buFont typeface="Wingdings" panose="05000000000000000000" pitchFamily="2" charset="2"/>
              <a:buChar char="ü"/>
            </a:pPr>
            <a:r>
              <a:rPr lang="ja-JP" altLang="en-US" sz="2800" dirty="0">
                <a:solidFill>
                  <a:schemeClr val="bg1">
                    <a:lumMod val="85000"/>
                  </a:schemeClr>
                </a:solidFill>
              </a:rPr>
              <a:t>セットアップのパラメーターの記述方式は </a:t>
            </a:r>
            <a:r>
              <a:rPr lang="en-US" altLang="ja-JP" sz="2800" dirty="0">
                <a:solidFill>
                  <a:schemeClr val="bg1">
                    <a:lumMod val="85000"/>
                  </a:schemeClr>
                </a:solidFill>
              </a:rPr>
              <a:t>『</a:t>
            </a:r>
            <a:r>
              <a:rPr lang="en-US" altLang="ja-JP" sz="2800" b="1" dirty="0">
                <a:solidFill>
                  <a:schemeClr val="bg1">
                    <a:lumMod val="85000"/>
                  </a:schemeClr>
                </a:solidFill>
              </a:rPr>
              <a:t>JSON </a:t>
            </a:r>
            <a:r>
              <a:rPr lang="ja-JP" altLang="en-US" sz="2800" b="1" dirty="0">
                <a:solidFill>
                  <a:schemeClr val="bg1">
                    <a:lumMod val="85000"/>
                  </a:schemeClr>
                </a:solidFill>
              </a:rPr>
              <a:t>ファイル</a:t>
            </a:r>
            <a:r>
              <a:rPr lang="en-US" altLang="ja-JP" sz="2800" b="1" dirty="0">
                <a:solidFill>
                  <a:schemeClr val="bg1">
                    <a:lumMod val="85000"/>
                  </a:schemeClr>
                </a:solidFill>
              </a:rPr>
              <a:t>』 </a:t>
            </a:r>
            <a:r>
              <a:rPr lang="ja-JP" altLang="en-US" sz="2800" dirty="0">
                <a:solidFill>
                  <a:schemeClr val="bg1">
                    <a:lumMod val="85000"/>
                  </a:schemeClr>
                </a:solidFill>
              </a:rPr>
              <a:t>または</a:t>
            </a:r>
            <a:br>
              <a:rPr lang="en-US" altLang="ja-JP" sz="2800" dirty="0">
                <a:solidFill>
                  <a:schemeClr val="bg1">
                    <a:lumMod val="85000"/>
                  </a:schemeClr>
                </a:solidFill>
              </a:rPr>
            </a:br>
            <a:r>
              <a:rPr lang="ja-JP" altLang="en-US" sz="2800" dirty="0">
                <a:solidFill>
                  <a:schemeClr val="bg1">
                    <a:lumMod val="85000"/>
                  </a:schemeClr>
                </a:solidFill>
              </a:rPr>
              <a:t> </a:t>
            </a:r>
            <a:r>
              <a:rPr lang="en-US" altLang="ja-JP" sz="2800" dirty="0">
                <a:solidFill>
                  <a:schemeClr val="bg1">
                    <a:lumMod val="85000"/>
                  </a:schemeClr>
                </a:solidFill>
              </a:rPr>
              <a:t>『</a:t>
            </a:r>
            <a:r>
              <a:rPr lang="ja-JP" altLang="en-US" sz="2800" b="1" dirty="0">
                <a:solidFill>
                  <a:schemeClr val="bg1">
                    <a:lumMod val="85000"/>
                  </a:schemeClr>
                </a:solidFill>
              </a:rPr>
              <a:t>システム環境変数</a:t>
            </a:r>
            <a:r>
              <a:rPr lang="en-US" altLang="ja-JP" sz="2800" b="1" dirty="0">
                <a:solidFill>
                  <a:schemeClr val="bg1">
                    <a:lumMod val="85000"/>
                  </a:schemeClr>
                </a:solidFill>
              </a:rPr>
              <a:t>』 </a:t>
            </a:r>
            <a:r>
              <a:rPr lang="ja-JP" altLang="en-US" sz="2800" dirty="0">
                <a:solidFill>
                  <a:schemeClr val="bg1">
                    <a:lumMod val="85000"/>
                  </a:schemeClr>
                </a:solidFill>
              </a:rPr>
              <a:t>のいずれかを使用すること。</a:t>
            </a:r>
            <a:endParaRPr lang="en-US" altLang="ja-JP" sz="2800" dirty="0">
              <a:solidFill>
                <a:schemeClr val="bg1">
                  <a:lumMod val="85000"/>
                </a:schemeClr>
              </a:solidFill>
            </a:endParaRPr>
          </a:p>
          <a:p>
            <a:pPr marL="717550" indent="-450850">
              <a:buFont typeface="Wingdings" panose="05000000000000000000" pitchFamily="2" charset="2"/>
              <a:buChar char="ü"/>
            </a:pPr>
            <a:endParaRPr lang="ja-JP" altLang="en-US" sz="2800" dirty="0">
              <a:solidFill>
                <a:schemeClr val="bg1">
                  <a:lumMod val="85000"/>
                </a:schemeClr>
              </a:solidFill>
            </a:endParaRPr>
          </a:p>
          <a:p>
            <a:pPr marL="717550" indent="-450850">
              <a:buFont typeface="Wingdings" panose="05000000000000000000" pitchFamily="2" charset="2"/>
              <a:buChar char="ü"/>
            </a:pPr>
            <a:r>
              <a:rPr lang="en-US" altLang="ja-JP" sz="2800" dirty="0">
                <a:solidFill>
                  <a:schemeClr val="bg1">
                    <a:lumMod val="85000"/>
                  </a:schemeClr>
                </a:solidFill>
              </a:rPr>
              <a:t>json </a:t>
            </a:r>
            <a:r>
              <a:rPr lang="ja-JP" altLang="en-US" sz="2800" dirty="0">
                <a:solidFill>
                  <a:schemeClr val="bg1">
                    <a:lumMod val="85000"/>
                  </a:schemeClr>
                </a:solidFill>
              </a:rPr>
              <a:t>ファイルには </a:t>
            </a:r>
            <a:r>
              <a:rPr lang="en-US" altLang="ja-JP" sz="2800" dirty="0">
                <a:solidFill>
                  <a:schemeClr val="bg1">
                    <a:lumMod val="85000"/>
                  </a:schemeClr>
                </a:solidFill>
              </a:rPr>
              <a:t>『</a:t>
            </a:r>
            <a:r>
              <a:rPr lang="en-US" altLang="ja-JP" sz="2800" b="1" dirty="0">
                <a:solidFill>
                  <a:schemeClr val="bg1">
                    <a:lumMod val="85000"/>
                  </a:schemeClr>
                </a:solidFill>
              </a:rPr>
              <a:t>validjson </a:t>
            </a:r>
            <a:r>
              <a:rPr lang="ja-JP" altLang="en-US" sz="2800" b="1" dirty="0">
                <a:solidFill>
                  <a:schemeClr val="bg1">
                    <a:lumMod val="85000"/>
                  </a:schemeClr>
                </a:solidFill>
              </a:rPr>
              <a:t>検証ツール</a:t>
            </a:r>
            <a:r>
              <a:rPr lang="en-US" altLang="ja-JP" sz="2800" b="1" dirty="0">
                <a:solidFill>
                  <a:schemeClr val="bg1">
                    <a:lumMod val="85000"/>
                  </a:schemeClr>
                </a:solidFill>
              </a:rPr>
              <a:t>』 </a:t>
            </a:r>
            <a:r>
              <a:rPr lang="ja-JP" altLang="en-US" sz="2800" dirty="0">
                <a:solidFill>
                  <a:schemeClr val="bg1">
                    <a:lumMod val="85000"/>
                  </a:schemeClr>
                </a:solidFill>
              </a:rPr>
              <a:t>が用意されていて事前に誤りがないか確認できる。</a:t>
            </a:r>
            <a:endParaRPr lang="en-US" altLang="ja-JP" sz="2800" dirty="0">
              <a:solidFill>
                <a:schemeClr val="bg1">
                  <a:lumMod val="85000"/>
                </a:schemeClr>
              </a:solidFill>
            </a:endParaRPr>
          </a:p>
          <a:p>
            <a:pPr marL="717550" indent="-450850">
              <a:buFont typeface="Wingdings" panose="05000000000000000000" pitchFamily="2" charset="2"/>
              <a:buChar char="ü"/>
            </a:pPr>
            <a:endParaRPr lang="ja-JP" altLang="en-US" sz="2800" dirty="0">
              <a:solidFill>
                <a:schemeClr val="bg1">
                  <a:lumMod val="85000"/>
                </a:schemeClr>
              </a:solidFill>
            </a:endParaRPr>
          </a:p>
          <a:p>
            <a:pPr marL="717550" indent="-450850">
              <a:buFont typeface="Wingdings" panose="05000000000000000000" pitchFamily="2" charset="2"/>
              <a:buChar char="ü"/>
            </a:pPr>
            <a:r>
              <a:rPr lang="ja-JP" altLang="en-US" sz="2800" dirty="0">
                <a:solidFill>
                  <a:schemeClr val="bg1">
                    <a:lumMod val="85000"/>
                  </a:schemeClr>
                </a:solidFill>
              </a:rPr>
              <a:t>パラメーターにスペースが含まれる場合は両端に </a:t>
            </a:r>
            <a:r>
              <a:rPr lang="en-US" altLang="ja-JP" sz="2800" dirty="0">
                <a:solidFill>
                  <a:schemeClr val="bg1">
                    <a:lumMod val="85000"/>
                  </a:schemeClr>
                </a:solidFill>
              </a:rPr>
              <a:t>"" </a:t>
            </a:r>
            <a:r>
              <a:rPr lang="ja-JP" altLang="en-US" sz="2800" dirty="0">
                <a:solidFill>
                  <a:schemeClr val="bg1">
                    <a:lumMod val="85000"/>
                  </a:schemeClr>
                </a:solidFill>
              </a:rPr>
              <a:t>を加えること。</a:t>
            </a:r>
            <a:endParaRPr lang="en-US" altLang="ja-JP" sz="2800" dirty="0">
              <a:solidFill>
                <a:schemeClr val="bg1">
                  <a:lumMod val="85000"/>
                </a:schemeClr>
              </a:solidFill>
            </a:endParaRPr>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14</a:t>
            </a:fld>
            <a:endParaRPr lang="en-US" altLang="ja-JP"/>
          </a:p>
        </p:txBody>
      </p:sp>
      <p:sp>
        <p:nvSpPr>
          <p:cNvPr id="6" name="角丸四角形 5"/>
          <p:cNvSpPr/>
          <p:nvPr/>
        </p:nvSpPr>
        <p:spPr>
          <a:xfrm>
            <a:off x="952622" y="2295931"/>
            <a:ext cx="10369152" cy="1906098"/>
          </a:xfrm>
          <a:prstGeom prst="roundRect">
            <a:avLst/>
          </a:prstGeom>
          <a:solidFill>
            <a:srgbClr val="FFFFCC"/>
          </a:solidFill>
          <a:ln>
            <a:solidFill>
              <a:schemeClr val="tx1"/>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rPr>
              <a:t>手動セットアップやサイレントインストール以外の</a:t>
            </a:r>
            <a:endParaRPr lang="en-US" altLang="ja-JP" sz="3200" b="1" dirty="0">
              <a:solidFill>
                <a:schemeClr val="tx1"/>
              </a:solidFill>
            </a:endParaRPr>
          </a:p>
          <a:p>
            <a:pPr algn="ctr"/>
            <a:r>
              <a:rPr lang="ja-JP" altLang="en-US" sz="3200" b="1" dirty="0">
                <a:solidFill>
                  <a:schemeClr val="tx1"/>
                </a:solidFill>
              </a:rPr>
              <a:t>セットアップする手段を知ることができた。</a:t>
            </a:r>
          </a:p>
        </p:txBody>
      </p:sp>
    </p:spTree>
    <p:extLst>
      <p:ext uri="{BB962C8B-B14F-4D97-AF65-F5344CB8AC3E}">
        <p14:creationId xmlns:p14="http://schemas.microsoft.com/office/powerpoint/2010/main" val="204190563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活動内容② 多要素認証 </a:t>
            </a:r>
            <a:r>
              <a:rPr lang="en-US" altLang="ja-JP" sz="3600" dirty="0"/>
              <a:t>TOTP</a:t>
            </a:r>
            <a:endParaRPr kumimoji="1" lang="ja-JP" altLang="en-US" sz="3600" dirty="0"/>
          </a:p>
        </p:txBody>
      </p:sp>
      <p:sp>
        <p:nvSpPr>
          <p:cNvPr id="4" name="テキスト プレースホルダー 3"/>
          <p:cNvSpPr>
            <a:spLocks noGrp="1"/>
          </p:cNvSpPr>
          <p:nvPr>
            <p:ph type="body" sz="quarter" idx="12"/>
          </p:nvPr>
        </p:nvSpPr>
        <p:spPr/>
        <p:txBody>
          <a:bodyPr>
            <a:noAutofit/>
          </a:bodyPr>
          <a:lstStyle/>
          <a:p>
            <a:pPr marL="717550" indent="-450850">
              <a:buFont typeface="Wingdings" panose="05000000000000000000" pitchFamily="2" charset="2"/>
              <a:buChar char="ü"/>
            </a:pPr>
            <a:r>
              <a:rPr lang="en-US" altLang="ja-JP" sz="2800" dirty="0"/>
              <a:t>TOTP </a:t>
            </a:r>
            <a:r>
              <a:rPr lang="ja-JP" altLang="en-US" sz="2800" dirty="0"/>
              <a:t>を構成するために必要なコマンドは</a:t>
            </a:r>
            <a:br>
              <a:rPr lang="en-US" altLang="ja-JP" sz="2800" dirty="0"/>
            </a:br>
            <a:r>
              <a:rPr lang="en-US" altLang="ja-JP" sz="2800" dirty="0"/>
              <a:t>『</a:t>
            </a:r>
            <a:r>
              <a:rPr lang="en-US" altLang="ja-JP" sz="2800" b="1" dirty="0" err="1"/>
              <a:t>mfamgmt</a:t>
            </a:r>
            <a:r>
              <a:rPr lang="en-US" altLang="ja-JP" sz="2800" b="1" dirty="0"/>
              <a:t> create </a:t>
            </a:r>
            <a:r>
              <a:rPr lang="en-US" altLang="ja-JP" sz="2800" b="1" dirty="0" err="1"/>
              <a:t>trustcert</a:t>
            </a:r>
            <a:r>
              <a:rPr lang="en-US" altLang="ja-JP" sz="2800" b="1" dirty="0"/>
              <a:t>』</a:t>
            </a:r>
            <a:r>
              <a:rPr lang="ja-JP" altLang="en-US" sz="2800" dirty="0"/>
              <a:t>になります。</a:t>
            </a:r>
            <a:endParaRPr lang="en-US" altLang="ja-JP" sz="2800" dirty="0"/>
          </a:p>
          <a:p>
            <a:pPr marL="717550" indent="-450850">
              <a:buFont typeface="Wingdings" panose="05000000000000000000" pitchFamily="2" charset="2"/>
              <a:buChar char="ü"/>
            </a:pPr>
            <a:endParaRPr lang="ja-JP" altLang="en-US" sz="2800" dirty="0"/>
          </a:p>
          <a:p>
            <a:pPr marL="717550" indent="-450850">
              <a:buFont typeface="Wingdings" panose="05000000000000000000" pitchFamily="2" charset="2"/>
              <a:buChar char="ü"/>
            </a:pPr>
            <a:r>
              <a:rPr lang="ja-JP" altLang="en-US" sz="2800" dirty="0"/>
              <a:t>利用するためには、</a:t>
            </a:r>
            <a:r>
              <a:rPr lang="en-US" altLang="ja-JP" sz="2800" dirty="0"/>
              <a:t> Microsoft </a:t>
            </a:r>
            <a:r>
              <a:rPr lang="ja-JP" altLang="en-US" sz="2800" dirty="0"/>
              <a:t>の認証アプリや </a:t>
            </a:r>
            <a:br>
              <a:rPr lang="en-US" altLang="ja-JP" sz="2800" dirty="0"/>
            </a:br>
            <a:r>
              <a:rPr lang="en-US" altLang="ja-JP" sz="2800" dirty="0" err="1"/>
              <a:t>Authy</a:t>
            </a:r>
            <a:r>
              <a:rPr lang="en-US" altLang="ja-JP" sz="2800" dirty="0"/>
              <a:t> </a:t>
            </a:r>
            <a:r>
              <a:rPr lang="ja-JP" altLang="en-US" sz="2800" dirty="0"/>
              <a:t>の </a:t>
            </a:r>
            <a:r>
              <a:rPr lang="en-US" altLang="ja-JP" sz="2800" dirty="0"/>
              <a:t>『</a:t>
            </a:r>
            <a:r>
              <a:rPr lang="ja-JP" altLang="en-US" sz="2800" b="1" dirty="0"/>
              <a:t>認証アプリをセットアップ</a:t>
            </a:r>
            <a:r>
              <a:rPr lang="en-US" altLang="ja-JP" sz="2800" dirty="0"/>
              <a:t>』 </a:t>
            </a:r>
            <a:r>
              <a:rPr lang="ja-JP" altLang="en-US" sz="2800" dirty="0"/>
              <a:t>する必要があります。</a:t>
            </a:r>
            <a:endParaRPr lang="en-US" altLang="ja-JP" sz="2800" dirty="0"/>
          </a:p>
          <a:p>
            <a:pPr marL="717550" indent="-450850">
              <a:buFont typeface="Wingdings" panose="05000000000000000000" pitchFamily="2" charset="2"/>
              <a:buChar char="ü"/>
            </a:pPr>
            <a:endParaRPr lang="ja-JP" altLang="en-US" sz="2800" dirty="0"/>
          </a:p>
          <a:p>
            <a:pPr marL="717550" indent="-450850">
              <a:buFont typeface="Wingdings" panose="05000000000000000000" pitchFamily="2" charset="2"/>
              <a:buChar char="ü"/>
            </a:pPr>
            <a:r>
              <a:rPr lang="ja-JP" altLang="en-US" sz="2800" dirty="0"/>
              <a:t>クロスドメインでの前提条件として</a:t>
            </a:r>
            <a:br>
              <a:rPr lang="en-US" altLang="ja-JP" sz="2800" dirty="0"/>
            </a:br>
            <a:r>
              <a:rPr lang="ja-JP" altLang="en-US" sz="2800" dirty="0"/>
              <a:t> </a:t>
            </a:r>
            <a:r>
              <a:rPr lang="en-US" altLang="ja-JP" sz="2800" dirty="0"/>
              <a:t>『</a:t>
            </a:r>
            <a:r>
              <a:rPr lang="en-US" altLang="ja-JP" sz="2800" b="1" dirty="0"/>
              <a:t>TOTP </a:t>
            </a:r>
            <a:r>
              <a:rPr lang="ja-JP" altLang="en-US" sz="2800" b="1" dirty="0"/>
              <a:t>認証に参加する両方のドメインの </a:t>
            </a:r>
            <a:r>
              <a:rPr lang="en-US" altLang="ja-JP" sz="2800" b="1" dirty="0"/>
              <a:t>Domino Web </a:t>
            </a:r>
            <a:r>
              <a:rPr lang="ja-JP" altLang="en-US" sz="2800" b="1" dirty="0"/>
              <a:t>サーバーは、</a:t>
            </a:r>
            <a:r>
              <a:rPr lang="en-US" altLang="ja-JP" sz="2800" b="1" dirty="0"/>
              <a:t>Domino 12 </a:t>
            </a:r>
            <a:r>
              <a:rPr lang="ja-JP" altLang="en-US" sz="2800" b="1" dirty="0"/>
              <a:t>以上を実行している必要</a:t>
            </a:r>
            <a:r>
              <a:rPr lang="en-US" altLang="ja-JP" sz="2800" dirty="0"/>
              <a:t>』</a:t>
            </a:r>
            <a:r>
              <a:rPr lang="ja-JP" altLang="en-US" sz="2800" dirty="0"/>
              <a:t> であることが必要です。</a:t>
            </a:r>
            <a:endParaRPr lang="en-US" altLang="ja-JP" sz="28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15</a:t>
            </a:fld>
            <a:endParaRPr lang="en-US" altLang="ja-JP"/>
          </a:p>
        </p:txBody>
      </p:sp>
    </p:spTree>
    <p:extLst>
      <p:ext uri="{BB962C8B-B14F-4D97-AF65-F5344CB8AC3E}">
        <p14:creationId xmlns:p14="http://schemas.microsoft.com/office/powerpoint/2010/main" val="352243827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活動内容② 多要素認証 </a:t>
            </a:r>
            <a:r>
              <a:rPr lang="en-US" altLang="ja-JP" sz="3600" dirty="0"/>
              <a:t>TOTP</a:t>
            </a:r>
            <a:endParaRPr kumimoji="1" lang="ja-JP" altLang="en-US" sz="3600" dirty="0"/>
          </a:p>
        </p:txBody>
      </p:sp>
      <p:sp>
        <p:nvSpPr>
          <p:cNvPr id="4" name="テキスト プレースホルダー 3"/>
          <p:cNvSpPr>
            <a:spLocks noGrp="1"/>
          </p:cNvSpPr>
          <p:nvPr>
            <p:ph type="body" sz="quarter" idx="12"/>
          </p:nvPr>
        </p:nvSpPr>
        <p:spPr/>
        <p:txBody>
          <a:bodyPr>
            <a:noAutofit/>
          </a:bodyPr>
          <a:lstStyle/>
          <a:p>
            <a:pPr marL="717550" indent="-450850">
              <a:buFont typeface="Wingdings" panose="05000000000000000000" pitchFamily="2" charset="2"/>
              <a:buChar char="ü"/>
            </a:pPr>
            <a:r>
              <a:rPr lang="en-US" altLang="ja-JP" sz="2800" dirty="0">
                <a:solidFill>
                  <a:schemeClr val="bg1">
                    <a:lumMod val="75000"/>
                  </a:schemeClr>
                </a:solidFill>
              </a:rPr>
              <a:t>TOTP </a:t>
            </a:r>
            <a:r>
              <a:rPr lang="ja-JP" altLang="en-US" sz="2800" dirty="0">
                <a:solidFill>
                  <a:schemeClr val="bg1">
                    <a:lumMod val="75000"/>
                  </a:schemeClr>
                </a:solidFill>
              </a:rPr>
              <a:t>を構成するために必要なコマンドは</a:t>
            </a:r>
            <a:br>
              <a:rPr lang="en-US" altLang="ja-JP" sz="2800" dirty="0">
                <a:solidFill>
                  <a:schemeClr val="bg1">
                    <a:lumMod val="75000"/>
                  </a:schemeClr>
                </a:solidFill>
              </a:rPr>
            </a:br>
            <a:r>
              <a:rPr lang="en-US" altLang="ja-JP" sz="2800" dirty="0">
                <a:solidFill>
                  <a:schemeClr val="bg1">
                    <a:lumMod val="75000"/>
                  </a:schemeClr>
                </a:solidFill>
              </a:rPr>
              <a:t>『</a:t>
            </a:r>
            <a:r>
              <a:rPr lang="en-US" altLang="ja-JP" sz="2800" b="1" dirty="0" err="1">
                <a:solidFill>
                  <a:schemeClr val="bg1">
                    <a:lumMod val="75000"/>
                  </a:schemeClr>
                </a:solidFill>
              </a:rPr>
              <a:t>mfamgmt</a:t>
            </a:r>
            <a:r>
              <a:rPr lang="en-US" altLang="ja-JP" sz="2800" b="1" dirty="0">
                <a:solidFill>
                  <a:schemeClr val="bg1">
                    <a:lumMod val="75000"/>
                  </a:schemeClr>
                </a:solidFill>
              </a:rPr>
              <a:t> create </a:t>
            </a:r>
            <a:r>
              <a:rPr lang="en-US" altLang="ja-JP" sz="2800" b="1" dirty="0" err="1">
                <a:solidFill>
                  <a:schemeClr val="bg1">
                    <a:lumMod val="75000"/>
                  </a:schemeClr>
                </a:solidFill>
              </a:rPr>
              <a:t>trustcert</a:t>
            </a:r>
            <a:r>
              <a:rPr lang="en-US" altLang="ja-JP" sz="2800" b="1" dirty="0">
                <a:solidFill>
                  <a:schemeClr val="bg1">
                    <a:lumMod val="75000"/>
                  </a:schemeClr>
                </a:solidFill>
              </a:rPr>
              <a:t>』</a:t>
            </a:r>
            <a:r>
              <a:rPr lang="ja-JP" altLang="en-US" sz="2800" dirty="0">
                <a:solidFill>
                  <a:schemeClr val="bg1">
                    <a:lumMod val="75000"/>
                  </a:schemeClr>
                </a:solidFill>
              </a:rPr>
              <a:t>になります。</a:t>
            </a:r>
            <a:endParaRPr lang="en-US" altLang="ja-JP" sz="2800" dirty="0">
              <a:solidFill>
                <a:schemeClr val="bg1">
                  <a:lumMod val="75000"/>
                </a:schemeClr>
              </a:solidFill>
            </a:endParaRPr>
          </a:p>
          <a:p>
            <a:pPr marL="717550" indent="-450850">
              <a:buFont typeface="Wingdings" panose="05000000000000000000" pitchFamily="2" charset="2"/>
              <a:buChar char="ü"/>
            </a:pPr>
            <a:endParaRPr lang="ja-JP" altLang="en-US" sz="2800" dirty="0">
              <a:solidFill>
                <a:schemeClr val="bg1">
                  <a:lumMod val="75000"/>
                </a:schemeClr>
              </a:solidFill>
            </a:endParaRPr>
          </a:p>
          <a:p>
            <a:pPr marL="717550" indent="-450850">
              <a:buFont typeface="Wingdings" panose="05000000000000000000" pitchFamily="2" charset="2"/>
              <a:buChar char="ü"/>
            </a:pPr>
            <a:r>
              <a:rPr lang="ja-JP" altLang="en-US" sz="2800" dirty="0">
                <a:solidFill>
                  <a:schemeClr val="bg1">
                    <a:lumMod val="75000"/>
                  </a:schemeClr>
                </a:solidFill>
              </a:rPr>
              <a:t>利用するためには、</a:t>
            </a:r>
            <a:r>
              <a:rPr lang="en-US" altLang="ja-JP" sz="2800" dirty="0">
                <a:solidFill>
                  <a:schemeClr val="bg1">
                    <a:lumMod val="75000"/>
                  </a:schemeClr>
                </a:solidFill>
              </a:rPr>
              <a:t> Microsoft </a:t>
            </a:r>
            <a:r>
              <a:rPr lang="ja-JP" altLang="en-US" sz="2800" dirty="0">
                <a:solidFill>
                  <a:schemeClr val="bg1">
                    <a:lumMod val="75000"/>
                  </a:schemeClr>
                </a:solidFill>
              </a:rPr>
              <a:t>の認証アプリや </a:t>
            </a:r>
            <a:br>
              <a:rPr lang="en-US" altLang="ja-JP" sz="2800" dirty="0">
                <a:solidFill>
                  <a:schemeClr val="bg1">
                    <a:lumMod val="75000"/>
                  </a:schemeClr>
                </a:solidFill>
              </a:rPr>
            </a:br>
            <a:r>
              <a:rPr lang="en-US" altLang="ja-JP" sz="2800" dirty="0" err="1">
                <a:solidFill>
                  <a:schemeClr val="bg1">
                    <a:lumMod val="75000"/>
                  </a:schemeClr>
                </a:solidFill>
              </a:rPr>
              <a:t>Authy</a:t>
            </a:r>
            <a:r>
              <a:rPr lang="en-US" altLang="ja-JP" sz="2800" dirty="0">
                <a:solidFill>
                  <a:schemeClr val="bg1">
                    <a:lumMod val="75000"/>
                  </a:schemeClr>
                </a:solidFill>
              </a:rPr>
              <a:t> </a:t>
            </a:r>
            <a:r>
              <a:rPr lang="ja-JP" altLang="en-US" sz="2800" dirty="0">
                <a:solidFill>
                  <a:schemeClr val="bg1">
                    <a:lumMod val="75000"/>
                  </a:schemeClr>
                </a:solidFill>
              </a:rPr>
              <a:t>の </a:t>
            </a:r>
            <a:r>
              <a:rPr lang="en-US" altLang="ja-JP" sz="2800" dirty="0">
                <a:solidFill>
                  <a:schemeClr val="bg1">
                    <a:lumMod val="75000"/>
                  </a:schemeClr>
                </a:solidFill>
              </a:rPr>
              <a:t>『</a:t>
            </a:r>
            <a:r>
              <a:rPr lang="ja-JP" altLang="en-US" sz="2800" b="1" dirty="0">
                <a:solidFill>
                  <a:schemeClr val="bg1">
                    <a:lumMod val="75000"/>
                  </a:schemeClr>
                </a:solidFill>
              </a:rPr>
              <a:t>認証アプリをセットアップ</a:t>
            </a:r>
            <a:r>
              <a:rPr lang="en-US" altLang="ja-JP" sz="2800" dirty="0">
                <a:solidFill>
                  <a:schemeClr val="bg1">
                    <a:lumMod val="75000"/>
                  </a:schemeClr>
                </a:solidFill>
              </a:rPr>
              <a:t>』 </a:t>
            </a:r>
            <a:r>
              <a:rPr lang="ja-JP" altLang="en-US" sz="2800" dirty="0">
                <a:solidFill>
                  <a:schemeClr val="bg1">
                    <a:lumMod val="75000"/>
                  </a:schemeClr>
                </a:solidFill>
              </a:rPr>
              <a:t>する必要があります。</a:t>
            </a:r>
            <a:endParaRPr lang="en-US" altLang="ja-JP" sz="2800" dirty="0">
              <a:solidFill>
                <a:schemeClr val="bg1">
                  <a:lumMod val="75000"/>
                </a:schemeClr>
              </a:solidFill>
            </a:endParaRPr>
          </a:p>
          <a:p>
            <a:pPr marL="717550" indent="-450850">
              <a:buFont typeface="Wingdings" panose="05000000000000000000" pitchFamily="2" charset="2"/>
              <a:buChar char="ü"/>
            </a:pPr>
            <a:endParaRPr lang="ja-JP" altLang="en-US" sz="2800" dirty="0">
              <a:solidFill>
                <a:schemeClr val="bg1">
                  <a:lumMod val="75000"/>
                </a:schemeClr>
              </a:solidFill>
            </a:endParaRPr>
          </a:p>
          <a:p>
            <a:pPr marL="717550" indent="-450850">
              <a:buFont typeface="Wingdings" panose="05000000000000000000" pitchFamily="2" charset="2"/>
              <a:buChar char="ü"/>
            </a:pPr>
            <a:r>
              <a:rPr lang="ja-JP" altLang="en-US" sz="2800" dirty="0">
                <a:solidFill>
                  <a:schemeClr val="bg1">
                    <a:lumMod val="75000"/>
                  </a:schemeClr>
                </a:solidFill>
              </a:rPr>
              <a:t>クロスドメインでの前提条件として</a:t>
            </a:r>
            <a:br>
              <a:rPr lang="en-US" altLang="ja-JP" sz="2800" dirty="0">
                <a:solidFill>
                  <a:schemeClr val="bg1">
                    <a:lumMod val="75000"/>
                  </a:schemeClr>
                </a:solidFill>
              </a:rPr>
            </a:br>
            <a:r>
              <a:rPr lang="ja-JP" altLang="en-US" sz="2800" dirty="0">
                <a:solidFill>
                  <a:schemeClr val="bg1">
                    <a:lumMod val="75000"/>
                  </a:schemeClr>
                </a:solidFill>
              </a:rPr>
              <a:t> </a:t>
            </a:r>
            <a:r>
              <a:rPr lang="en-US" altLang="ja-JP" sz="2800" dirty="0">
                <a:solidFill>
                  <a:schemeClr val="bg1">
                    <a:lumMod val="75000"/>
                  </a:schemeClr>
                </a:solidFill>
              </a:rPr>
              <a:t>『</a:t>
            </a:r>
            <a:r>
              <a:rPr lang="en-US" altLang="ja-JP" sz="2800" b="1" dirty="0">
                <a:solidFill>
                  <a:schemeClr val="bg1">
                    <a:lumMod val="75000"/>
                  </a:schemeClr>
                </a:solidFill>
              </a:rPr>
              <a:t>TOTP </a:t>
            </a:r>
            <a:r>
              <a:rPr lang="ja-JP" altLang="en-US" sz="2800" b="1" dirty="0">
                <a:solidFill>
                  <a:schemeClr val="bg1">
                    <a:lumMod val="75000"/>
                  </a:schemeClr>
                </a:solidFill>
              </a:rPr>
              <a:t>認証に参加する両方のドメインの </a:t>
            </a:r>
            <a:r>
              <a:rPr lang="en-US" altLang="ja-JP" sz="2800" b="1" dirty="0">
                <a:solidFill>
                  <a:schemeClr val="bg1">
                    <a:lumMod val="75000"/>
                  </a:schemeClr>
                </a:solidFill>
              </a:rPr>
              <a:t>Domino Web </a:t>
            </a:r>
            <a:r>
              <a:rPr lang="ja-JP" altLang="en-US" sz="2800" b="1" dirty="0">
                <a:solidFill>
                  <a:schemeClr val="bg1">
                    <a:lumMod val="75000"/>
                  </a:schemeClr>
                </a:solidFill>
              </a:rPr>
              <a:t>サーバーは、</a:t>
            </a:r>
            <a:r>
              <a:rPr lang="en-US" altLang="ja-JP" sz="2800" b="1" dirty="0">
                <a:solidFill>
                  <a:schemeClr val="bg1">
                    <a:lumMod val="75000"/>
                  </a:schemeClr>
                </a:solidFill>
              </a:rPr>
              <a:t>Domino 12 </a:t>
            </a:r>
            <a:r>
              <a:rPr lang="ja-JP" altLang="en-US" sz="2800" b="1" dirty="0">
                <a:solidFill>
                  <a:schemeClr val="bg1">
                    <a:lumMod val="75000"/>
                  </a:schemeClr>
                </a:solidFill>
              </a:rPr>
              <a:t>以上を実行している必要</a:t>
            </a:r>
            <a:r>
              <a:rPr lang="en-US" altLang="ja-JP" sz="2800" dirty="0">
                <a:solidFill>
                  <a:schemeClr val="bg1">
                    <a:lumMod val="75000"/>
                  </a:schemeClr>
                </a:solidFill>
              </a:rPr>
              <a:t>』</a:t>
            </a:r>
            <a:r>
              <a:rPr lang="ja-JP" altLang="en-US" sz="2800" dirty="0">
                <a:solidFill>
                  <a:schemeClr val="bg1">
                    <a:lumMod val="75000"/>
                  </a:schemeClr>
                </a:solidFill>
              </a:rPr>
              <a:t> であることが必要です。</a:t>
            </a:r>
            <a:endParaRPr lang="en-US" altLang="ja-JP" sz="2800" dirty="0">
              <a:solidFill>
                <a:schemeClr val="bg1">
                  <a:lumMod val="75000"/>
                </a:schemeClr>
              </a:solidFill>
            </a:endParaRPr>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16</a:t>
            </a:fld>
            <a:endParaRPr lang="en-US" altLang="ja-JP"/>
          </a:p>
        </p:txBody>
      </p:sp>
      <p:sp>
        <p:nvSpPr>
          <p:cNvPr id="9" name="角丸四角形 8"/>
          <p:cNvSpPr/>
          <p:nvPr/>
        </p:nvSpPr>
        <p:spPr>
          <a:xfrm>
            <a:off x="952622" y="2295931"/>
            <a:ext cx="10369152" cy="1906098"/>
          </a:xfrm>
          <a:prstGeom prst="roundRect">
            <a:avLst/>
          </a:prstGeom>
          <a:solidFill>
            <a:srgbClr val="FFFFCC"/>
          </a:solidFill>
          <a:ln>
            <a:solidFill>
              <a:schemeClr val="tx1"/>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chemeClr val="tx1"/>
                </a:solidFill>
                <a:latin typeface="+mn-ea"/>
              </a:rPr>
              <a:t>Domino V12</a:t>
            </a:r>
            <a:r>
              <a:rPr lang="ja-JP" altLang="en-US" sz="3200" b="1" dirty="0">
                <a:solidFill>
                  <a:schemeClr val="tx1"/>
                </a:solidFill>
                <a:latin typeface="+mn-ea"/>
              </a:rPr>
              <a:t>では</a:t>
            </a:r>
            <a:endParaRPr lang="en-US" altLang="ja-JP" sz="3200" b="1" dirty="0">
              <a:solidFill>
                <a:schemeClr val="tx1"/>
              </a:solidFill>
              <a:latin typeface="+mn-ea"/>
            </a:endParaRPr>
          </a:p>
          <a:p>
            <a:pPr algn="ctr"/>
            <a:r>
              <a:rPr lang="ja-JP" altLang="en-US" sz="3200" b="1" dirty="0">
                <a:solidFill>
                  <a:schemeClr val="tx1"/>
                </a:solidFill>
              </a:rPr>
              <a:t>多要素認証が対応していることや、</a:t>
            </a:r>
            <a:endParaRPr lang="en-US" altLang="ja-JP" sz="3200" b="1" dirty="0">
              <a:solidFill>
                <a:schemeClr val="tx1"/>
              </a:solidFill>
            </a:endParaRPr>
          </a:p>
          <a:p>
            <a:pPr algn="ctr"/>
            <a:r>
              <a:rPr lang="ja-JP" altLang="en-US" sz="3200" b="1" dirty="0">
                <a:solidFill>
                  <a:schemeClr val="tx1"/>
                </a:solidFill>
              </a:rPr>
              <a:t>利用に必要な条件を知ることができた。</a:t>
            </a:r>
          </a:p>
        </p:txBody>
      </p:sp>
    </p:spTree>
    <p:extLst>
      <p:ext uri="{BB962C8B-B14F-4D97-AF65-F5344CB8AC3E}">
        <p14:creationId xmlns:p14="http://schemas.microsoft.com/office/powerpoint/2010/main" val="240455384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活動内容③ </a:t>
            </a:r>
            <a:r>
              <a:rPr lang="en-US" altLang="ja-JP" sz="3600" dirty="0"/>
              <a:t>DAOS</a:t>
            </a:r>
            <a:endParaRPr kumimoji="1" lang="ja-JP" altLang="en-US" sz="3600" dirty="0"/>
          </a:p>
        </p:txBody>
      </p:sp>
      <p:sp>
        <p:nvSpPr>
          <p:cNvPr id="4" name="テキスト プレースホルダー 3"/>
          <p:cNvSpPr>
            <a:spLocks noGrp="1"/>
          </p:cNvSpPr>
          <p:nvPr>
            <p:ph type="body" sz="quarter" idx="12"/>
          </p:nvPr>
        </p:nvSpPr>
        <p:spPr/>
        <p:txBody>
          <a:bodyPr>
            <a:noAutofit/>
          </a:bodyPr>
          <a:lstStyle/>
          <a:p>
            <a:pPr marL="717550" indent="-450850">
              <a:buFont typeface="Wingdings" panose="05000000000000000000" pitchFamily="2" charset="2"/>
              <a:buChar char="ü"/>
            </a:pPr>
            <a:r>
              <a:rPr lang="en-US" altLang="ja-JP" sz="2800" dirty="0"/>
              <a:t>『</a:t>
            </a:r>
            <a:r>
              <a:rPr lang="en-US" altLang="ja-JP" sz="2800" b="1" dirty="0"/>
              <a:t>ODS 48 </a:t>
            </a:r>
            <a:r>
              <a:rPr lang="ja-JP" altLang="en-US" sz="2800" b="1" dirty="0"/>
              <a:t>以上</a:t>
            </a:r>
            <a:r>
              <a:rPr lang="en-US" altLang="ja-JP" sz="2800" dirty="0"/>
              <a:t>』 </a:t>
            </a:r>
            <a:r>
              <a:rPr lang="ja-JP" altLang="en-US" sz="2800" dirty="0"/>
              <a:t>であること、</a:t>
            </a:r>
            <a:r>
              <a:rPr lang="en-US" altLang="ja-JP" sz="2800" dirty="0"/>
              <a:t>『</a:t>
            </a:r>
            <a:r>
              <a:rPr lang="ja-JP" altLang="en-US" sz="2800" b="1" dirty="0"/>
              <a:t>トランザクションロギングが有効</a:t>
            </a:r>
            <a:r>
              <a:rPr lang="en-US" altLang="ja-JP" sz="2800" dirty="0"/>
              <a:t>』 </a:t>
            </a:r>
            <a:r>
              <a:rPr lang="ja-JP" altLang="en-US" sz="2800" dirty="0"/>
              <a:t>であることが必要です。</a:t>
            </a:r>
            <a:endParaRPr lang="en-US" altLang="ja-JP" sz="2800" dirty="0"/>
          </a:p>
          <a:p>
            <a:pPr marL="717550" indent="-450850">
              <a:buFont typeface="Wingdings" panose="05000000000000000000" pitchFamily="2" charset="2"/>
              <a:buChar char="ü"/>
            </a:pPr>
            <a:endParaRPr lang="en-US" altLang="ja-JP" sz="2800" dirty="0"/>
          </a:p>
          <a:p>
            <a:pPr marL="717550" indent="-450850">
              <a:buFont typeface="Wingdings" panose="05000000000000000000" pitchFamily="2" charset="2"/>
              <a:buChar char="ü"/>
            </a:pPr>
            <a:r>
              <a:rPr lang="ja-JP" altLang="en-US" sz="2800" dirty="0"/>
              <a:t>クラスタリング機能があり、改善を重ね</a:t>
            </a:r>
            <a:r>
              <a:rPr lang="en-US" altLang="ja-JP" sz="2800" dirty="0"/>
              <a:t>DB</a:t>
            </a:r>
            <a:r>
              <a:rPr lang="ja-JP" altLang="en-US" sz="2800" dirty="0"/>
              <a:t>の破損の修復まで行う</a:t>
            </a:r>
            <a:br>
              <a:rPr lang="en-US" altLang="ja-JP" sz="2800" dirty="0"/>
            </a:br>
            <a:r>
              <a:rPr lang="ja-JP" altLang="en-US" sz="2800" dirty="0"/>
              <a:t>「シンメトリッククラスタ」まで発展しています。</a:t>
            </a:r>
            <a:endParaRPr lang="en-US" altLang="ja-JP" sz="2800" dirty="0"/>
          </a:p>
          <a:p>
            <a:pPr marL="717550" indent="-450850">
              <a:buFont typeface="Wingdings" panose="05000000000000000000" pitchFamily="2" charset="2"/>
              <a:buChar char="ü"/>
            </a:pPr>
            <a:endParaRPr lang="en-US" altLang="ja-JP" sz="2800" dirty="0"/>
          </a:p>
          <a:p>
            <a:pPr marL="717550" indent="-450850">
              <a:buFont typeface="Wingdings" panose="05000000000000000000" pitchFamily="2" charset="2"/>
              <a:buChar char="ü"/>
            </a:pPr>
            <a:r>
              <a:rPr lang="ja-JP" altLang="en-US" sz="2800" dirty="0"/>
              <a:t>バックアップ後にリストアした場合の整合性確認コマンドを実行すると、</a:t>
            </a:r>
            <a:br>
              <a:rPr lang="en-US" altLang="ja-JP" sz="2800" dirty="0"/>
            </a:br>
            <a:r>
              <a:rPr lang="en-US" altLang="ja-JP" sz="2800" dirty="0"/>
              <a:t>『</a:t>
            </a:r>
            <a:r>
              <a:rPr lang="ja-JP" altLang="en-US" sz="2800" b="1" dirty="0"/>
              <a:t>不足しているファイルを一覧表示</a:t>
            </a:r>
            <a:r>
              <a:rPr lang="en-US" altLang="ja-JP" sz="2800" dirty="0"/>
              <a:t>』 </a:t>
            </a:r>
            <a:r>
              <a:rPr lang="ja-JP" altLang="en-US" sz="2800" dirty="0"/>
              <a:t>してくれます。</a:t>
            </a:r>
            <a:br>
              <a:rPr lang="en-US" altLang="ja-JP" sz="2800" dirty="0"/>
            </a:br>
            <a:br>
              <a:rPr lang="en-US" altLang="ja-JP" sz="2800" dirty="0"/>
            </a:br>
            <a:r>
              <a:rPr lang="en-US" altLang="ja-JP" sz="2800" dirty="0"/>
              <a:t>『</a:t>
            </a:r>
            <a:r>
              <a:rPr lang="en-US" altLang="ja-JP" sz="2800" b="1" dirty="0"/>
              <a:t>tell </a:t>
            </a:r>
            <a:r>
              <a:rPr lang="en-US" altLang="ja-JP" sz="2800" b="1" dirty="0" err="1"/>
              <a:t>daosmgr</a:t>
            </a:r>
            <a:r>
              <a:rPr lang="en-US" altLang="ja-JP" sz="2800" b="1" dirty="0"/>
              <a:t> </a:t>
            </a:r>
            <a:r>
              <a:rPr lang="en-US" altLang="ja-JP" sz="2800" b="1" dirty="0" err="1"/>
              <a:t>listnlo</a:t>
            </a:r>
            <a:r>
              <a:rPr lang="en-US" altLang="ja-JP" sz="2800" b="1" dirty="0"/>
              <a:t> missing </a:t>
            </a:r>
            <a:r>
              <a:rPr lang="en-US" altLang="ja-JP" sz="2800" b="1" dirty="0" err="1"/>
              <a:t>filename.nsf</a:t>
            </a:r>
            <a:r>
              <a:rPr lang="en-US" altLang="ja-JP" sz="2800" dirty="0"/>
              <a:t>』</a:t>
            </a:r>
            <a:br>
              <a:rPr lang="en-US" altLang="ja-JP" sz="2800" dirty="0"/>
            </a:br>
            <a:endParaRPr lang="en-US" altLang="ja-JP" sz="28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17</a:t>
            </a:fld>
            <a:endParaRPr lang="en-US" altLang="ja-JP"/>
          </a:p>
        </p:txBody>
      </p:sp>
    </p:spTree>
    <p:extLst>
      <p:ext uri="{BB962C8B-B14F-4D97-AF65-F5344CB8AC3E}">
        <p14:creationId xmlns:p14="http://schemas.microsoft.com/office/powerpoint/2010/main" val="361442992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活動内容③ </a:t>
            </a:r>
            <a:r>
              <a:rPr lang="en-US" altLang="ja-JP" sz="3600" dirty="0"/>
              <a:t>DAOS</a:t>
            </a:r>
            <a:endParaRPr kumimoji="1" lang="ja-JP" altLang="en-US" sz="3600" dirty="0"/>
          </a:p>
        </p:txBody>
      </p:sp>
      <p:sp>
        <p:nvSpPr>
          <p:cNvPr id="4" name="テキスト プレースホルダー 3"/>
          <p:cNvSpPr>
            <a:spLocks noGrp="1"/>
          </p:cNvSpPr>
          <p:nvPr>
            <p:ph type="body" sz="quarter" idx="12"/>
          </p:nvPr>
        </p:nvSpPr>
        <p:spPr/>
        <p:txBody>
          <a:bodyPr>
            <a:noAutofit/>
          </a:bodyPr>
          <a:lstStyle/>
          <a:p>
            <a:pPr marL="717550" indent="-450850">
              <a:buFont typeface="Wingdings" panose="05000000000000000000" pitchFamily="2" charset="2"/>
              <a:buChar char="ü"/>
            </a:pPr>
            <a:r>
              <a:rPr lang="en-US" altLang="ja-JP" sz="2800" dirty="0">
                <a:solidFill>
                  <a:schemeClr val="bg1">
                    <a:lumMod val="85000"/>
                  </a:schemeClr>
                </a:solidFill>
              </a:rPr>
              <a:t>『</a:t>
            </a:r>
            <a:r>
              <a:rPr lang="en-US" altLang="ja-JP" sz="2800" b="1" dirty="0">
                <a:solidFill>
                  <a:schemeClr val="bg1">
                    <a:lumMod val="85000"/>
                  </a:schemeClr>
                </a:solidFill>
              </a:rPr>
              <a:t>ODS 48 </a:t>
            </a:r>
            <a:r>
              <a:rPr lang="ja-JP" altLang="en-US" sz="2800" b="1" dirty="0">
                <a:solidFill>
                  <a:schemeClr val="bg1">
                    <a:lumMod val="85000"/>
                  </a:schemeClr>
                </a:solidFill>
              </a:rPr>
              <a:t>以上</a:t>
            </a:r>
            <a:r>
              <a:rPr lang="en-US" altLang="ja-JP" sz="2800" dirty="0">
                <a:solidFill>
                  <a:schemeClr val="bg1">
                    <a:lumMod val="85000"/>
                  </a:schemeClr>
                </a:solidFill>
              </a:rPr>
              <a:t>』 </a:t>
            </a:r>
            <a:r>
              <a:rPr lang="ja-JP" altLang="en-US" sz="2800" dirty="0">
                <a:solidFill>
                  <a:schemeClr val="bg1">
                    <a:lumMod val="85000"/>
                  </a:schemeClr>
                </a:solidFill>
              </a:rPr>
              <a:t>であること、</a:t>
            </a:r>
            <a:r>
              <a:rPr lang="en-US" altLang="ja-JP" sz="2800" dirty="0">
                <a:solidFill>
                  <a:schemeClr val="bg1">
                    <a:lumMod val="85000"/>
                  </a:schemeClr>
                </a:solidFill>
              </a:rPr>
              <a:t>『</a:t>
            </a:r>
            <a:r>
              <a:rPr lang="ja-JP" altLang="en-US" sz="2800" b="1" dirty="0">
                <a:solidFill>
                  <a:schemeClr val="bg1">
                    <a:lumMod val="85000"/>
                  </a:schemeClr>
                </a:solidFill>
              </a:rPr>
              <a:t>トランザクションロギングが有効</a:t>
            </a:r>
            <a:r>
              <a:rPr lang="en-US" altLang="ja-JP" sz="2800" dirty="0">
                <a:solidFill>
                  <a:schemeClr val="bg1">
                    <a:lumMod val="85000"/>
                  </a:schemeClr>
                </a:solidFill>
              </a:rPr>
              <a:t>』 </a:t>
            </a:r>
            <a:r>
              <a:rPr lang="ja-JP" altLang="en-US" sz="2800" dirty="0">
                <a:solidFill>
                  <a:schemeClr val="bg1">
                    <a:lumMod val="85000"/>
                  </a:schemeClr>
                </a:solidFill>
              </a:rPr>
              <a:t>であることが必要です。</a:t>
            </a:r>
            <a:endParaRPr lang="en-US" altLang="ja-JP" sz="2800" dirty="0">
              <a:solidFill>
                <a:schemeClr val="bg1">
                  <a:lumMod val="85000"/>
                </a:schemeClr>
              </a:solidFill>
            </a:endParaRPr>
          </a:p>
          <a:p>
            <a:pPr marL="717550" indent="-450850">
              <a:buFont typeface="Wingdings" panose="05000000000000000000" pitchFamily="2" charset="2"/>
              <a:buChar char="ü"/>
            </a:pPr>
            <a:endParaRPr lang="en-US" altLang="ja-JP" sz="2800" dirty="0">
              <a:solidFill>
                <a:schemeClr val="bg1">
                  <a:lumMod val="85000"/>
                </a:schemeClr>
              </a:solidFill>
            </a:endParaRPr>
          </a:p>
          <a:p>
            <a:pPr marL="717550" indent="-450850">
              <a:buFont typeface="Wingdings" panose="05000000000000000000" pitchFamily="2" charset="2"/>
              <a:buChar char="ü"/>
            </a:pPr>
            <a:r>
              <a:rPr lang="ja-JP" altLang="en-US" sz="2800" dirty="0">
                <a:solidFill>
                  <a:schemeClr val="bg1">
                    <a:lumMod val="85000"/>
                  </a:schemeClr>
                </a:solidFill>
              </a:rPr>
              <a:t>クラスタリング機能があり、改善を重ね</a:t>
            </a:r>
            <a:r>
              <a:rPr lang="en-US" altLang="ja-JP" sz="2800" dirty="0">
                <a:solidFill>
                  <a:schemeClr val="bg1">
                    <a:lumMod val="85000"/>
                  </a:schemeClr>
                </a:solidFill>
              </a:rPr>
              <a:t>DB</a:t>
            </a:r>
            <a:r>
              <a:rPr lang="ja-JP" altLang="en-US" sz="2800" dirty="0">
                <a:solidFill>
                  <a:schemeClr val="bg1">
                    <a:lumMod val="85000"/>
                  </a:schemeClr>
                </a:solidFill>
              </a:rPr>
              <a:t>の破損の修復まで行う</a:t>
            </a:r>
            <a:br>
              <a:rPr lang="en-US" altLang="ja-JP" sz="2800" dirty="0">
                <a:solidFill>
                  <a:schemeClr val="bg1">
                    <a:lumMod val="85000"/>
                  </a:schemeClr>
                </a:solidFill>
              </a:rPr>
            </a:br>
            <a:r>
              <a:rPr lang="ja-JP" altLang="en-US" sz="2800" dirty="0">
                <a:solidFill>
                  <a:schemeClr val="bg1">
                    <a:lumMod val="85000"/>
                  </a:schemeClr>
                </a:solidFill>
              </a:rPr>
              <a:t>「シンメトリッククラスタ」まで発展しています。</a:t>
            </a:r>
            <a:endParaRPr lang="en-US" altLang="ja-JP" sz="2800" dirty="0">
              <a:solidFill>
                <a:schemeClr val="bg1">
                  <a:lumMod val="85000"/>
                </a:schemeClr>
              </a:solidFill>
            </a:endParaRPr>
          </a:p>
          <a:p>
            <a:pPr marL="717550" indent="-450850">
              <a:buFont typeface="Wingdings" panose="05000000000000000000" pitchFamily="2" charset="2"/>
              <a:buChar char="ü"/>
            </a:pPr>
            <a:endParaRPr lang="en-US" altLang="ja-JP" sz="2800" dirty="0">
              <a:solidFill>
                <a:schemeClr val="bg1">
                  <a:lumMod val="85000"/>
                </a:schemeClr>
              </a:solidFill>
            </a:endParaRPr>
          </a:p>
          <a:p>
            <a:pPr marL="717550" indent="-450850">
              <a:buFont typeface="Wingdings" panose="05000000000000000000" pitchFamily="2" charset="2"/>
              <a:buChar char="ü"/>
            </a:pPr>
            <a:r>
              <a:rPr lang="ja-JP" altLang="en-US" sz="2800" dirty="0">
                <a:solidFill>
                  <a:schemeClr val="bg1">
                    <a:lumMod val="85000"/>
                  </a:schemeClr>
                </a:solidFill>
              </a:rPr>
              <a:t>バックアップ後にリストアした場合の整合性確認コマンドを実行すると、</a:t>
            </a:r>
            <a:br>
              <a:rPr lang="en-US" altLang="ja-JP" sz="2800" dirty="0">
                <a:solidFill>
                  <a:schemeClr val="bg1">
                    <a:lumMod val="85000"/>
                  </a:schemeClr>
                </a:solidFill>
              </a:rPr>
            </a:br>
            <a:r>
              <a:rPr lang="en-US" altLang="ja-JP" sz="2800" dirty="0">
                <a:solidFill>
                  <a:schemeClr val="bg1">
                    <a:lumMod val="85000"/>
                  </a:schemeClr>
                </a:solidFill>
              </a:rPr>
              <a:t>『</a:t>
            </a:r>
            <a:r>
              <a:rPr lang="ja-JP" altLang="en-US" sz="2800" b="1" dirty="0">
                <a:solidFill>
                  <a:schemeClr val="bg1">
                    <a:lumMod val="85000"/>
                  </a:schemeClr>
                </a:solidFill>
              </a:rPr>
              <a:t>不足しているファイルを一覧表示</a:t>
            </a:r>
            <a:r>
              <a:rPr lang="en-US" altLang="ja-JP" sz="2800" dirty="0">
                <a:solidFill>
                  <a:schemeClr val="bg1">
                    <a:lumMod val="85000"/>
                  </a:schemeClr>
                </a:solidFill>
              </a:rPr>
              <a:t>』 </a:t>
            </a:r>
            <a:r>
              <a:rPr lang="ja-JP" altLang="en-US" sz="2800" dirty="0">
                <a:solidFill>
                  <a:schemeClr val="bg1">
                    <a:lumMod val="85000"/>
                  </a:schemeClr>
                </a:solidFill>
              </a:rPr>
              <a:t>してくれます。</a:t>
            </a:r>
            <a:br>
              <a:rPr lang="en-US" altLang="ja-JP" sz="2800" dirty="0">
                <a:solidFill>
                  <a:schemeClr val="bg1">
                    <a:lumMod val="85000"/>
                  </a:schemeClr>
                </a:solidFill>
              </a:rPr>
            </a:br>
            <a:br>
              <a:rPr lang="en-US" altLang="ja-JP" sz="2800" dirty="0">
                <a:solidFill>
                  <a:schemeClr val="bg1">
                    <a:lumMod val="85000"/>
                  </a:schemeClr>
                </a:solidFill>
              </a:rPr>
            </a:br>
            <a:r>
              <a:rPr lang="en-US" altLang="ja-JP" sz="2800" dirty="0">
                <a:solidFill>
                  <a:schemeClr val="bg1">
                    <a:lumMod val="85000"/>
                  </a:schemeClr>
                </a:solidFill>
              </a:rPr>
              <a:t>『</a:t>
            </a:r>
            <a:r>
              <a:rPr lang="en-US" altLang="ja-JP" sz="2800" b="1" dirty="0">
                <a:solidFill>
                  <a:schemeClr val="bg1">
                    <a:lumMod val="85000"/>
                  </a:schemeClr>
                </a:solidFill>
              </a:rPr>
              <a:t>tell </a:t>
            </a:r>
            <a:r>
              <a:rPr lang="en-US" altLang="ja-JP" sz="2800" b="1" dirty="0" err="1">
                <a:solidFill>
                  <a:schemeClr val="bg1">
                    <a:lumMod val="85000"/>
                  </a:schemeClr>
                </a:solidFill>
              </a:rPr>
              <a:t>daosmgr</a:t>
            </a:r>
            <a:r>
              <a:rPr lang="en-US" altLang="ja-JP" sz="2800" b="1" dirty="0">
                <a:solidFill>
                  <a:schemeClr val="bg1">
                    <a:lumMod val="85000"/>
                  </a:schemeClr>
                </a:solidFill>
              </a:rPr>
              <a:t> </a:t>
            </a:r>
            <a:r>
              <a:rPr lang="en-US" altLang="ja-JP" sz="2800" b="1" dirty="0" err="1">
                <a:solidFill>
                  <a:schemeClr val="bg1">
                    <a:lumMod val="85000"/>
                  </a:schemeClr>
                </a:solidFill>
              </a:rPr>
              <a:t>listnlo</a:t>
            </a:r>
            <a:r>
              <a:rPr lang="en-US" altLang="ja-JP" sz="2800" b="1" dirty="0">
                <a:solidFill>
                  <a:schemeClr val="bg1">
                    <a:lumMod val="85000"/>
                  </a:schemeClr>
                </a:solidFill>
              </a:rPr>
              <a:t> missing </a:t>
            </a:r>
            <a:r>
              <a:rPr lang="en-US" altLang="ja-JP" sz="2800" b="1" dirty="0" err="1">
                <a:solidFill>
                  <a:schemeClr val="bg1">
                    <a:lumMod val="85000"/>
                  </a:schemeClr>
                </a:solidFill>
              </a:rPr>
              <a:t>filename.nsf</a:t>
            </a:r>
            <a:r>
              <a:rPr lang="en-US" altLang="ja-JP" sz="2800" dirty="0">
                <a:solidFill>
                  <a:schemeClr val="bg1">
                    <a:lumMod val="85000"/>
                  </a:schemeClr>
                </a:solidFill>
              </a:rPr>
              <a:t>』</a:t>
            </a:r>
            <a:br>
              <a:rPr lang="en-US" altLang="ja-JP" sz="2800" dirty="0">
                <a:solidFill>
                  <a:schemeClr val="bg1">
                    <a:lumMod val="85000"/>
                  </a:schemeClr>
                </a:solidFill>
              </a:rPr>
            </a:br>
            <a:endParaRPr lang="en-US" altLang="ja-JP" sz="2800" dirty="0">
              <a:solidFill>
                <a:schemeClr val="bg1">
                  <a:lumMod val="85000"/>
                </a:schemeClr>
              </a:solidFill>
            </a:endParaRPr>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18</a:t>
            </a:fld>
            <a:endParaRPr lang="en-US" altLang="ja-JP"/>
          </a:p>
        </p:txBody>
      </p:sp>
      <p:sp>
        <p:nvSpPr>
          <p:cNvPr id="6" name="角丸四角形 5"/>
          <p:cNvSpPr/>
          <p:nvPr/>
        </p:nvSpPr>
        <p:spPr>
          <a:xfrm>
            <a:off x="952622" y="2295931"/>
            <a:ext cx="10369152" cy="1906098"/>
          </a:xfrm>
          <a:prstGeom prst="roundRect">
            <a:avLst/>
          </a:prstGeom>
          <a:solidFill>
            <a:srgbClr val="FFFFCC"/>
          </a:solidFill>
          <a:ln>
            <a:solidFill>
              <a:schemeClr val="tx1"/>
            </a:solid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rPr>
              <a:t>認定試験対策を介してどのような機能であるか、</a:t>
            </a:r>
            <a:endParaRPr lang="en-US" altLang="ja-JP" sz="3200" b="1" dirty="0">
              <a:solidFill>
                <a:schemeClr val="tx1"/>
              </a:solidFill>
            </a:endParaRPr>
          </a:p>
          <a:p>
            <a:pPr algn="ctr"/>
            <a:r>
              <a:rPr lang="ja-JP" altLang="en-US" sz="3200" b="1" dirty="0">
                <a:solidFill>
                  <a:schemeClr val="tx1"/>
                </a:solidFill>
              </a:rPr>
              <a:t>使用されるコマンドなどを改めて知ることができた。</a:t>
            </a:r>
          </a:p>
        </p:txBody>
      </p:sp>
    </p:spTree>
    <p:extLst>
      <p:ext uri="{BB962C8B-B14F-4D97-AF65-F5344CB8AC3E}">
        <p14:creationId xmlns:p14="http://schemas.microsoft.com/office/powerpoint/2010/main" val="324351230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284E2-B960-47E3-894C-111DEDC63DC9}"/>
              </a:ext>
            </a:extLst>
          </p:cNvPr>
          <p:cNvSpPr>
            <a:spLocks noGrp="1"/>
          </p:cNvSpPr>
          <p:nvPr>
            <p:ph type="title"/>
          </p:nvPr>
        </p:nvSpPr>
        <p:spPr/>
        <p:txBody>
          <a:bodyPr/>
          <a:lstStyle/>
          <a:p>
            <a:r>
              <a:rPr lang="ja-JP" altLang="en-US" sz="3600" dirty="0"/>
              <a:t>活動内容 </a:t>
            </a:r>
            <a:r>
              <a:rPr lang="ja-JP" altLang="en-US" sz="3200" dirty="0"/>
              <a:t>概要</a:t>
            </a:r>
            <a:endParaRPr kumimoji="1" lang="ja-JP" altLang="en-US" sz="3600" dirty="0"/>
          </a:p>
        </p:txBody>
      </p:sp>
      <p:sp>
        <p:nvSpPr>
          <p:cNvPr id="4" name="テキスト プレースホルダー 3">
            <a:extLst>
              <a:ext uri="{FF2B5EF4-FFF2-40B4-BE49-F238E27FC236}">
                <a16:creationId xmlns:a16="http://schemas.microsoft.com/office/drawing/2014/main" id="{D70C8036-5B16-4DBC-AD49-6C4B90B244C7}"/>
              </a:ext>
            </a:extLst>
          </p:cNvPr>
          <p:cNvSpPr>
            <a:spLocks noGrp="1"/>
          </p:cNvSpPr>
          <p:nvPr>
            <p:ph type="body" sz="quarter" idx="12"/>
          </p:nvPr>
        </p:nvSpPr>
        <p:spPr/>
        <p:txBody>
          <a:bodyPr>
            <a:normAutofit/>
          </a:bodyPr>
          <a:lstStyle/>
          <a:p>
            <a:pPr marL="803275" indent="-447675">
              <a:buNone/>
            </a:pPr>
            <a:r>
              <a:rPr lang="ja-JP" altLang="en-US" sz="3600" dirty="0"/>
              <a:t>①</a:t>
            </a:r>
            <a:r>
              <a:rPr lang="en-US" altLang="ja-JP" sz="3600" dirty="0"/>
              <a:t>Notes/Domino</a:t>
            </a:r>
            <a:r>
              <a:rPr lang="ja-JP" altLang="en-US" sz="3600" dirty="0"/>
              <a:t>の基礎知識</a:t>
            </a:r>
            <a:r>
              <a:rPr lang="en-US" altLang="ja-JP" sz="3600" dirty="0"/>
              <a:t>(</a:t>
            </a:r>
            <a:r>
              <a:rPr lang="ja-JP" altLang="en-US" sz="3600" dirty="0"/>
              <a:t>第</a:t>
            </a:r>
            <a:r>
              <a:rPr lang="en-US" altLang="ja-JP" sz="3600" dirty="0"/>
              <a:t>2</a:t>
            </a:r>
            <a:r>
              <a:rPr lang="ja-JP" altLang="en-US" sz="3600" dirty="0"/>
              <a:t>～</a:t>
            </a:r>
            <a:r>
              <a:rPr lang="en-US" altLang="ja-JP" sz="3600" dirty="0"/>
              <a:t>3</a:t>
            </a:r>
            <a:r>
              <a:rPr lang="ja-JP" altLang="en-US" sz="3600" dirty="0"/>
              <a:t>回</a:t>
            </a:r>
            <a:r>
              <a:rPr lang="en-US" altLang="ja-JP" sz="3600" dirty="0"/>
              <a:t>)</a:t>
            </a:r>
          </a:p>
          <a:p>
            <a:pPr marL="803275" indent="-447675">
              <a:buNone/>
            </a:pPr>
            <a:r>
              <a:rPr lang="ja-JP" altLang="en-US" sz="3600" dirty="0"/>
              <a:t>②特徴的な機能の紹介</a:t>
            </a:r>
            <a:r>
              <a:rPr lang="en-US" altLang="ja-JP" sz="3600" dirty="0"/>
              <a:t>(</a:t>
            </a:r>
            <a:r>
              <a:rPr lang="ja-JP" altLang="en-US" sz="3600" dirty="0"/>
              <a:t>第</a:t>
            </a:r>
            <a:r>
              <a:rPr lang="en-US" altLang="ja-JP" sz="3600" dirty="0"/>
              <a:t>4</a:t>
            </a:r>
            <a:r>
              <a:rPr lang="ja-JP" altLang="en-US" sz="3600" dirty="0"/>
              <a:t>～</a:t>
            </a:r>
            <a:r>
              <a:rPr lang="en-US" altLang="ja-JP" sz="3600" dirty="0"/>
              <a:t>6</a:t>
            </a:r>
            <a:r>
              <a:rPr lang="ja-JP" altLang="en-US" sz="3600" dirty="0"/>
              <a:t>回</a:t>
            </a:r>
            <a:r>
              <a:rPr lang="en-US" altLang="ja-JP" sz="3600" dirty="0"/>
              <a:t>)</a:t>
            </a:r>
            <a:br>
              <a:rPr lang="en-US" altLang="ja-JP" sz="3600" dirty="0"/>
            </a:br>
            <a:r>
              <a:rPr lang="en-US" altLang="ja-JP" sz="2800" dirty="0"/>
              <a:t>…ACL/</a:t>
            </a:r>
            <a:r>
              <a:rPr lang="ja-JP" altLang="en-US" sz="2800" dirty="0"/>
              <a:t>トランザクションログ</a:t>
            </a:r>
            <a:r>
              <a:rPr lang="en-US" altLang="ja-JP" sz="2800" dirty="0"/>
              <a:t>/DAOS/</a:t>
            </a:r>
            <a:r>
              <a:rPr lang="en-US" altLang="ja-JP" sz="2800" dirty="0" err="1"/>
              <a:t>AdminP</a:t>
            </a:r>
            <a:endParaRPr lang="en-US" altLang="ja-JP" sz="2800" dirty="0"/>
          </a:p>
          <a:p>
            <a:pPr marL="803275" indent="-447675">
              <a:buNone/>
            </a:pPr>
            <a:r>
              <a:rPr lang="ja-JP" altLang="en-US" sz="3600" dirty="0"/>
              <a:t>③ハンズオン</a:t>
            </a:r>
            <a:r>
              <a:rPr lang="en-US" altLang="ja-JP" sz="3600" dirty="0"/>
              <a:t>(</a:t>
            </a:r>
            <a:r>
              <a:rPr lang="ja-JP" altLang="en-US" sz="3600" dirty="0"/>
              <a:t>第</a:t>
            </a:r>
            <a:r>
              <a:rPr lang="en-US" altLang="ja-JP" sz="3600" dirty="0"/>
              <a:t>7</a:t>
            </a:r>
            <a:r>
              <a:rPr lang="ja-JP" altLang="en-US" sz="3600" dirty="0"/>
              <a:t>回</a:t>
            </a:r>
            <a:r>
              <a:rPr lang="en-US" altLang="ja-JP" sz="3600" dirty="0"/>
              <a:t>)</a:t>
            </a:r>
            <a:br>
              <a:rPr lang="en-US" altLang="ja-JP" sz="3600" dirty="0"/>
            </a:br>
            <a:r>
              <a:rPr lang="en-US" altLang="ja-JP" sz="2700" dirty="0"/>
              <a:t>…Domino</a:t>
            </a:r>
            <a:r>
              <a:rPr lang="ja-JP" altLang="en-US" sz="2700" dirty="0"/>
              <a:t>サーバー</a:t>
            </a:r>
            <a:r>
              <a:rPr lang="en-US" altLang="ja-JP" sz="2700" dirty="0"/>
              <a:t>/Notes</a:t>
            </a:r>
            <a:r>
              <a:rPr lang="ja-JP" altLang="en-US" sz="2700" dirty="0"/>
              <a:t>クライアントのインストール・セットアップ</a:t>
            </a:r>
            <a:endParaRPr lang="en-US" altLang="ja-JP" sz="2700" dirty="0"/>
          </a:p>
          <a:p>
            <a:pPr marL="444500" indent="-444500">
              <a:buNone/>
            </a:pPr>
            <a:endParaRPr lang="en-US" altLang="ja-JP" sz="2800" dirty="0"/>
          </a:p>
        </p:txBody>
      </p:sp>
      <p:sp>
        <p:nvSpPr>
          <p:cNvPr id="3" name="スライド番号プレースホルダー 2">
            <a:extLst>
              <a:ext uri="{FF2B5EF4-FFF2-40B4-BE49-F238E27FC236}">
                <a16:creationId xmlns:a16="http://schemas.microsoft.com/office/drawing/2014/main" id="{018DFACA-DB55-4D15-9422-A3F57EA67FFC}"/>
              </a:ext>
            </a:extLst>
          </p:cNvPr>
          <p:cNvSpPr>
            <a:spLocks noGrp="1"/>
          </p:cNvSpPr>
          <p:nvPr>
            <p:ph type="sldNum" sz="quarter" idx="14"/>
          </p:nvPr>
        </p:nvSpPr>
        <p:spPr/>
        <p:txBody>
          <a:bodyPr/>
          <a:lstStyle/>
          <a:p>
            <a:fld id="{DB8F578F-CDB5-4005-B002-C9FC18BC4B11}" type="slidenum">
              <a:rPr lang="en-US" altLang="ja-JP" smtClean="0"/>
              <a:pPr/>
              <a:t>1</a:t>
            </a:fld>
            <a:endParaRPr lang="en-US" altLang="ja-JP" dirty="0"/>
          </a:p>
        </p:txBody>
      </p:sp>
      <p:graphicFrame>
        <p:nvGraphicFramePr>
          <p:cNvPr id="6" name="表 5">
            <a:extLst>
              <a:ext uri="{FF2B5EF4-FFF2-40B4-BE49-F238E27FC236}">
                <a16:creationId xmlns:a16="http://schemas.microsoft.com/office/drawing/2014/main" id="{E65FF899-DBBC-0FFE-9798-21EEBD268540}"/>
              </a:ext>
            </a:extLst>
          </p:cNvPr>
          <p:cNvGraphicFramePr>
            <a:graphicFrameLocks noGrp="1"/>
          </p:cNvGraphicFramePr>
          <p:nvPr>
            <p:extLst>
              <p:ext uri="{D42A27DB-BD31-4B8C-83A1-F6EECF244321}">
                <p14:modId xmlns:p14="http://schemas.microsoft.com/office/powerpoint/2010/main" val="2953525156"/>
              </p:ext>
            </p:extLst>
          </p:nvPr>
        </p:nvGraphicFramePr>
        <p:xfrm>
          <a:off x="956176" y="4666512"/>
          <a:ext cx="10614288" cy="1584176"/>
        </p:xfrm>
        <a:graphic>
          <a:graphicData uri="http://schemas.openxmlformats.org/drawingml/2006/table">
            <a:tbl>
              <a:tblPr firstRow="1" bandRow="1">
                <a:tableStyleId>{5C22544A-7EE6-4342-B048-85BDC9FD1C3A}</a:tableStyleId>
              </a:tblPr>
              <a:tblGrid>
                <a:gridCol w="1326786">
                  <a:extLst>
                    <a:ext uri="{9D8B030D-6E8A-4147-A177-3AD203B41FA5}">
                      <a16:colId xmlns:a16="http://schemas.microsoft.com/office/drawing/2014/main" val="3267547563"/>
                    </a:ext>
                  </a:extLst>
                </a:gridCol>
                <a:gridCol w="1326786">
                  <a:extLst>
                    <a:ext uri="{9D8B030D-6E8A-4147-A177-3AD203B41FA5}">
                      <a16:colId xmlns:a16="http://schemas.microsoft.com/office/drawing/2014/main" val="1703706041"/>
                    </a:ext>
                  </a:extLst>
                </a:gridCol>
                <a:gridCol w="1326786">
                  <a:extLst>
                    <a:ext uri="{9D8B030D-6E8A-4147-A177-3AD203B41FA5}">
                      <a16:colId xmlns:a16="http://schemas.microsoft.com/office/drawing/2014/main" val="2266936418"/>
                    </a:ext>
                  </a:extLst>
                </a:gridCol>
                <a:gridCol w="1326786">
                  <a:extLst>
                    <a:ext uri="{9D8B030D-6E8A-4147-A177-3AD203B41FA5}">
                      <a16:colId xmlns:a16="http://schemas.microsoft.com/office/drawing/2014/main" val="3970058611"/>
                    </a:ext>
                  </a:extLst>
                </a:gridCol>
                <a:gridCol w="1326786">
                  <a:extLst>
                    <a:ext uri="{9D8B030D-6E8A-4147-A177-3AD203B41FA5}">
                      <a16:colId xmlns:a16="http://schemas.microsoft.com/office/drawing/2014/main" val="4252837400"/>
                    </a:ext>
                  </a:extLst>
                </a:gridCol>
                <a:gridCol w="1326786">
                  <a:extLst>
                    <a:ext uri="{9D8B030D-6E8A-4147-A177-3AD203B41FA5}">
                      <a16:colId xmlns:a16="http://schemas.microsoft.com/office/drawing/2014/main" val="772860663"/>
                    </a:ext>
                  </a:extLst>
                </a:gridCol>
                <a:gridCol w="1326786">
                  <a:extLst>
                    <a:ext uri="{9D8B030D-6E8A-4147-A177-3AD203B41FA5}">
                      <a16:colId xmlns:a16="http://schemas.microsoft.com/office/drawing/2014/main" val="453288618"/>
                    </a:ext>
                  </a:extLst>
                </a:gridCol>
                <a:gridCol w="1326786">
                  <a:extLst>
                    <a:ext uri="{9D8B030D-6E8A-4147-A177-3AD203B41FA5}">
                      <a16:colId xmlns:a16="http://schemas.microsoft.com/office/drawing/2014/main" val="3207638151"/>
                    </a:ext>
                  </a:extLst>
                </a:gridCol>
              </a:tblGrid>
              <a:tr h="792088">
                <a:tc>
                  <a:txBody>
                    <a:bodyPr/>
                    <a:lstStyle/>
                    <a:p>
                      <a:pPr algn="ctr"/>
                      <a:r>
                        <a:rPr kumimoji="1" lang="ja-JP" altLang="en-US" dirty="0"/>
                        <a:t>第１回</a:t>
                      </a:r>
                    </a:p>
                  </a:txBody>
                  <a:tcPr anchor="ctr"/>
                </a:tc>
                <a:tc>
                  <a:txBody>
                    <a:bodyPr/>
                    <a:lstStyle/>
                    <a:p>
                      <a:pPr algn="ctr"/>
                      <a:r>
                        <a:rPr kumimoji="1" lang="ja-JP" altLang="en-US" dirty="0"/>
                        <a:t>第２回</a:t>
                      </a:r>
                    </a:p>
                  </a:txBody>
                  <a:tcPr anchor="ctr"/>
                </a:tc>
                <a:tc>
                  <a:txBody>
                    <a:bodyPr/>
                    <a:lstStyle/>
                    <a:p>
                      <a:pPr algn="ctr"/>
                      <a:r>
                        <a:rPr kumimoji="1" lang="ja-JP" altLang="en-US" dirty="0"/>
                        <a:t>第３回</a:t>
                      </a:r>
                    </a:p>
                  </a:txBody>
                  <a:tcPr anchor="ctr"/>
                </a:tc>
                <a:tc>
                  <a:txBody>
                    <a:bodyPr/>
                    <a:lstStyle/>
                    <a:p>
                      <a:pPr algn="ctr"/>
                      <a:r>
                        <a:rPr kumimoji="1" lang="ja-JP" altLang="en-US" dirty="0"/>
                        <a:t>第４回</a:t>
                      </a:r>
                    </a:p>
                  </a:txBody>
                  <a:tcPr anchor="ctr"/>
                </a:tc>
                <a:tc>
                  <a:txBody>
                    <a:bodyPr/>
                    <a:lstStyle/>
                    <a:p>
                      <a:pPr algn="ctr"/>
                      <a:r>
                        <a:rPr kumimoji="1" lang="ja-JP" altLang="en-US" dirty="0"/>
                        <a:t>第５回</a:t>
                      </a:r>
                    </a:p>
                  </a:txBody>
                  <a:tcPr anchor="ctr"/>
                </a:tc>
                <a:tc>
                  <a:txBody>
                    <a:bodyPr/>
                    <a:lstStyle/>
                    <a:p>
                      <a:pPr algn="ctr"/>
                      <a:r>
                        <a:rPr kumimoji="1" lang="ja-JP" altLang="en-US" dirty="0"/>
                        <a:t>第６回</a:t>
                      </a:r>
                    </a:p>
                  </a:txBody>
                  <a:tcPr anchor="ctr"/>
                </a:tc>
                <a:tc>
                  <a:txBody>
                    <a:bodyPr/>
                    <a:lstStyle/>
                    <a:p>
                      <a:pPr algn="ctr"/>
                      <a:r>
                        <a:rPr kumimoji="1" lang="ja-JP" altLang="en-US" dirty="0"/>
                        <a:t>第７回</a:t>
                      </a:r>
                    </a:p>
                  </a:txBody>
                  <a:tcPr anchor="ctr"/>
                </a:tc>
                <a:tc>
                  <a:txBody>
                    <a:bodyPr/>
                    <a:lstStyle/>
                    <a:p>
                      <a:pPr algn="ctr"/>
                      <a:r>
                        <a:rPr kumimoji="1" lang="ja-JP" altLang="en-US" dirty="0"/>
                        <a:t>第８回</a:t>
                      </a:r>
                    </a:p>
                  </a:txBody>
                  <a:tcPr anchor="ctr"/>
                </a:tc>
                <a:extLst>
                  <a:ext uri="{0D108BD9-81ED-4DB2-BD59-A6C34878D82A}">
                    <a16:rowId xmlns:a16="http://schemas.microsoft.com/office/drawing/2014/main" val="3613373272"/>
                  </a:ext>
                </a:extLst>
              </a:tr>
              <a:tr h="792088">
                <a:tc>
                  <a:txBody>
                    <a:bodyPr/>
                    <a:lstStyle/>
                    <a:p>
                      <a:pPr algn="ctr"/>
                      <a:r>
                        <a:rPr kumimoji="1" lang="en-US" altLang="ja-JP" dirty="0"/>
                        <a:t>4/20</a:t>
                      </a:r>
                      <a:endParaRPr kumimoji="1" lang="ja-JP" altLang="en-US" dirty="0"/>
                    </a:p>
                  </a:txBody>
                  <a:tcPr anchor="ctr"/>
                </a:tc>
                <a:tc>
                  <a:txBody>
                    <a:bodyPr/>
                    <a:lstStyle/>
                    <a:p>
                      <a:pPr algn="ctr"/>
                      <a:r>
                        <a:rPr kumimoji="1" lang="en-US" altLang="ja-JP" dirty="0"/>
                        <a:t>5/18</a:t>
                      </a:r>
                      <a:endParaRPr kumimoji="1" lang="ja-JP" altLang="en-US" dirty="0"/>
                    </a:p>
                  </a:txBody>
                  <a:tcPr anchor="ctr"/>
                </a:tc>
                <a:tc>
                  <a:txBody>
                    <a:bodyPr/>
                    <a:lstStyle/>
                    <a:p>
                      <a:pPr algn="ctr"/>
                      <a:r>
                        <a:rPr kumimoji="1" lang="en-US" altLang="ja-JP" dirty="0"/>
                        <a:t>6/22</a:t>
                      </a:r>
                      <a:endParaRPr kumimoji="1" lang="ja-JP" altLang="en-US" dirty="0"/>
                    </a:p>
                  </a:txBody>
                  <a:tcPr anchor="ctr"/>
                </a:tc>
                <a:tc>
                  <a:txBody>
                    <a:bodyPr/>
                    <a:lstStyle/>
                    <a:p>
                      <a:pPr algn="ctr"/>
                      <a:r>
                        <a:rPr kumimoji="1" lang="en-US" altLang="ja-JP" dirty="0"/>
                        <a:t>7/20</a:t>
                      </a:r>
                      <a:endParaRPr kumimoji="1" lang="ja-JP" altLang="en-US" dirty="0"/>
                    </a:p>
                  </a:txBody>
                  <a:tcPr anchor="ctr"/>
                </a:tc>
                <a:tc>
                  <a:txBody>
                    <a:bodyPr/>
                    <a:lstStyle/>
                    <a:p>
                      <a:pPr algn="ctr"/>
                      <a:r>
                        <a:rPr kumimoji="1" lang="en-US" altLang="ja-JP" dirty="0"/>
                        <a:t>8/24</a:t>
                      </a:r>
                      <a:endParaRPr kumimoji="1" lang="ja-JP" altLang="en-US" dirty="0"/>
                    </a:p>
                  </a:txBody>
                  <a:tcPr anchor="ctr"/>
                </a:tc>
                <a:tc>
                  <a:txBody>
                    <a:bodyPr/>
                    <a:lstStyle/>
                    <a:p>
                      <a:pPr algn="ctr"/>
                      <a:r>
                        <a:rPr kumimoji="1" lang="en-US" altLang="ja-JP" dirty="0"/>
                        <a:t>10/19</a:t>
                      </a:r>
                      <a:endParaRPr kumimoji="1" lang="ja-JP" altLang="en-US" dirty="0"/>
                    </a:p>
                  </a:txBody>
                  <a:tcPr anchor="ctr"/>
                </a:tc>
                <a:tc>
                  <a:txBody>
                    <a:bodyPr/>
                    <a:lstStyle/>
                    <a:p>
                      <a:pPr algn="ctr"/>
                      <a:r>
                        <a:rPr kumimoji="1" lang="en-US" altLang="ja-JP" dirty="0"/>
                        <a:t>11/16</a:t>
                      </a:r>
                      <a:endParaRPr kumimoji="1" lang="ja-JP" altLang="en-US" dirty="0"/>
                    </a:p>
                  </a:txBody>
                  <a:tcPr anchor="ctr"/>
                </a:tc>
                <a:tc>
                  <a:txBody>
                    <a:bodyPr/>
                    <a:lstStyle/>
                    <a:p>
                      <a:pPr algn="ctr"/>
                      <a:r>
                        <a:rPr kumimoji="1" lang="en-US" altLang="ja-JP" dirty="0"/>
                        <a:t>12/21</a:t>
                      </a:r>
                      <a:endParaRPr kumimoji="1" lang="ja-JP" altLang="en-US" dirty="0"/>
                    </a:p>
                  </a:txBody>
                  <a:tcPr anchor="ctr"/>
                </a:tc>
                <a:extLst>
                  <a:ext uri="{0D108BD9-81ED-4DB2-BD59-A6C34878D82A}">
                    <a16:rowId xmlns:a16="http://schemas.microsoft.com/office/drawing/2014/main" val="3399844110"/>
                  </a:ext>
                </a:extLst>
              </a:tr>
            </a:tbl>
          </a:graphicData>
        </a:graphic>
      </p:graphicFrame>
      <p:sp>
        <p:nvSpPr>
          <p:cNvPr id="7" name="テキスト ボックス 6">
            <a:extLst>
              <a:ext uri="{FF2B5EF4-FFF2-40B4-BE49-F238E27FC236}">
                <a16:creationId xmlns:a16="http://schemas.microsoft.com/office/drawing/2014/main" id="{FD77384F-F589-DAF4-1235-6281899A1946}"/>
              </a:ext>
            </a:extLst>
          </p:cNvPr>
          <p:cNvSpPr txBox="1"/>
          <p:nvPr/>
        </p:nvSpPr>
        <p:spPr>
          <a:xfrm>
            <a:off x="880056" y="4282936"/>
            <a:ext cx="5139824" cy="373416"/>
          </a:xfrm>
          <a:prstGeom prst="rect">
            <a:avLst/>
          </a:prstGeom>
          <a:noFill/>
        </p:spPr>
        <p:txBody>
          <a:bodyPr wrap="square" rtlCol="0">
            <a:spAutoFit/>
          </a:bodyPr>
          <a:lstStyle/>
          <a:p>
            <a:r>
              <a:rPr lang="ja-JP" altLang="en-US" dirty="0"/>
              <a:t>研究会実施日　</a:t>
            </a:r>
            <a:r>
              <a:rPr lang="en-US" altLang="ja-JP" dirty="0"/>
              <a:t>※9</a:t>
            </a:r>
            <a:r>
              <a:rPr lang="ja-JP" altLang="en-US" dirty="0"/>
              <a:t>月は</a:t>
            </a:r>
            <a:r>
              <a:rPr lang="en-US" altLang="ja-JP" dirty="0"/>
              <a:t>HCL</a:t>
            </a:r>
            <a:r>
              <a:rPr lang="ja-JP" altLang="en-US" dirty="0"/>
              <a:t>様の都合により中止</a:t>
            </a:r>
            <a:endParaRPr kumimoji="1" lang="ja-JP" altLang="en-US" dirty="0"/>
          </a:p>
        </p:txBody>
      </p:sp>
    </p:spTree>
    <p:extLst>
      <p:ext uri="{BB962C8B-B14F-4D97-AF65-F5344CB8AC3E}">
        <p14:creationId xmlns:p14="http://schemas.microsoft.com/office/powerpoint/2010/main" val="5756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ja-JP" altLang="en-US" sz="3600" dirty="0"/>
              <a:t>所感</a:t>
            </a:r>
            <a:endParaRPr lang="en-US" altLang="ja-JP" sz="3600" dirty="0"/>
          </a:p>
        </p:txBody>
      </p:sp>
      <p:sp>
        <p:nvSpPr>
          <p:cNvPr id="4" name="テキスト プレースホルダー 3"/>
          <p:cNvSpPr>
            <a:spLocks noGrp="1"/>
          </p:cNvSpPr>
          <p:nvPr>
            <p:ph type="body" sz="quarter" idx="12"/>
          </p:nvPr>
        </p:nvSpPr>
        <p:spPr/>
        <p:txBody>
          <a:bodyPr>
            <a:normAutofit/>
          </a:bodyPr>
          <a:lstStyle/>
          <a:p>
            <a:pPr marL="1098550" indent="-742950">
              <a:buClr>
                <a:schemeClr val="tx1"/>
              </a:buClr>
              <a:buFont typeface="+mj-ea"/>
              <a:buAutoNum type="circleNumDbPlain"/>
            </a:pPr>
            <a:r>
              <a:rPr lang="en-US" altLang="ja-JP" sz="3600" dirty="0"/>
              <a:t>Domino</a:t>
            </a:r>
            <a:r>
              <a:rPr lang="ja-JP" altLang="en-US" sz="3600" dirty="0"/>
              <a:t> </a:t>
            </a:r>
            <a:r>
              <a:rPr lang="en-US" altLang="ja-JP" sz="3600" dirty="0"/>
              <a:t>V12</a:t>
            </a:r>
            <a:r>
              <a:rPr lang="ja-JP" altLang="en-US" sz="3600" dirty="0"/>
              <a:t> における新機能の部分も網羅されており、認定試験の対策に限らず業務においても役立つと感じた。</a:t>
            </a:r>
            <a:endParaRPr lang="en-US" altLang="ja-JP" sz="3600" dirty="0"/>
          </a:p>
          <a:p>
            <a:pPr marL="1098550" indent="-742950">
              <a:buClr>
                <a:schemeClr val="tx1"/>
              </a:buClr>
              <a:buFont typeface="+mj-ea"/>
              <a:buAutoNum type="circleNumDbPlain"/>
            </a:pPr>
            <a:endParaRPr lang="en-US" altLang="ja-JP" sz="3600" dirty="0"/>
          </a:p>
          <a:p>
            <a:pPr marL="1098550" indent="-742950">
              <a:buClr>
                <a:schemeClr val="tx1"/>
              </a:buClr>
              <a:buFont typeface="+mj-ea"/>
              <a:buAutoNum type="circleNumDbPlain"/>
            </a:pPr>
            <a:r>
              <a:rPr lang="ja-JP" altLang="en-US" sz="3600" dirty="0"/>
              <a:t>実際に業務で使用した内容だけでなく、今まで殆ど触れてこなかった項目について知識を広げることができた。</a:t>
            </a:r>
            <a:endParaRPr lang="en-US" altLang="ja-JP" sz="32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19</a:t>
            </a:fld>
            <a:endParaRPr lang="en-US" altLang="ja-JP"/>
          </a:p>
        </p:txBody>
      </p:sp>
    </p:spTree>
    <p:extLst>
      <p:ext uri="{BB962C8B-B14F-4D97-AF65-F5344CB8AC3E}">
        <p14:creationId xmlns:p14="http://schemas.microsoft.com/office/powerpoint/2010/main" val="4175343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284E2-B960-47E3-894C-111DEDC63DC9}"/>
              </a:ext>
            </a:extLst>
          </p:cNvPr>
          <p:cNvSpPr>
            <a:spLocks noGrp="1"/>
          </p:cNvSpPr>
          <p:nvPr>
            <p:ph type="title"/>
          </p:nvPr>
        </p:nvSpPr>
        <p:spPr/>
        <p:txBody>
          <a:bodyPr/>
          <a:lstStyle/>
          <a:p>
            <a:r>
              <a:rPr kumimoji="1" lang="ja-JP" altLang="en-US" sz="3600" dirty="0"/>
              <a:t>付録（リンク集）</a:t>
            </a:r>
          </a:p>
        </p:txBody>
      </p:sp>
      <p:sp>
        <p:nvSpPr>
          <p:cNvPr id="4" name="テキスト プレースホルダー 3">
            <a:extLst>
              <a:ext uri="{FF2B5EF4-FFF2-40B4-BE49-F238E27FC236}">
                <a16:creationId xmlns:a16="http://schemas.microsoft.com/office/drawing/2014/main" id="{D70C8036-5B16-4DBC-AD49-6C4B90B244C7}"/>
              </a:ext>
            </a:extLst>
          </p:cNvPr>
          <p:cNvSpPr>
            <a:spLocks noGrp="1"/>
          </p:cNvSpPr>
          <p:nvPr>
            <p:ph type="body" sz="quarter" idx="12"/>
          </p:nvPr>
        </p:nvSpPr>
        <p:spPr/>
        <p:txBody>
          <a:bodyPr>
            <a:normAutofit fontScale="92500" lnSpcReduction="20000"/>
          </a:bodyPr>
          <a:lstStyle/>
          <a:p>
            <a:pPr marL="0" indent="0">
              <a:buNone/>
            </a:pPr>
            <a:r>
              <a:rPr lang="ja-JP" altLang="en-US" sz="3600" dirty="0"/>
              <a:t>① ワンタッチ </a:t>
            </a:r>
            <a:r>
              <a:rPr lang="en-US" altLang="ja-JP" sz="3600" dirty="0"/>
              <a:t>Domino </a:t>
            </a:r>
            <a:r>
              <a:rPr lang="ja-JP" altLang="en-US" sz="3600" dirty="0"/>
              <a:t>セットアップ機能（</a:t>
            </a:r>
            <a:r>
              <a:rPr lang="ja-JP" altLang="en-US" sz="3600" dirty="0">
                <a:hlinkClick r:id="rId3"/>
              </a:rPr>
              <a:t>１</a:t>
            </a:r>
            <a:r>
              <a:rPr lang="ja-JP" altLang="en-US" sz="3600" dirty="0"/>
              <a:t>）</a:t>
            </a:r>
            <a:endParaRPr lang="en-US" altLang="ja-JP" sz="3600" dirty="0"/>
          </a:p>
          <a:p>
            <a:pPr marL="0" indent="0">
              <a:buNone/>
            </a:pPr>
            <a:r>
              <a:rPr lang="ja-JP" altLang="en-US" sz="3600" dirty="0"/>
              <a:t>② 多要素認証 </a:t>
            </a:r>
            <a:r>
              <a:rPr lang="en-US" altLang="ja-JP" sz="3600" dirty="0"/>
              <a:t>TOTP</a:t>
            </a:r>
            <a:r>
              <a:rPr lang="ja-JP" altLang="en-US" sz="3600" dirty="0"/>
              <a:t>（</a:t>
            </a:r>
            <a:r>
              <a:rPr lang="ja-JP" altLang="en-US" sz="3600" dirty="0">
                <a:hlinkClick r:id="rId4"/>
              </a:rPr>
              <a:t>１</a:t>
            </a:r>
            <a:r>
              <a:rPr lang="ja-JP" altLang="en-US" sz="3600" dirty="0"/>
              <a:t> </a:t>
            </a:r>
            <a:r>
              <a:rPr lang="ja-JP" altLang="en-US" sz="3600" dirty="0">
                <a:hlinkClick r:id="rId5"/>
              </a:rPr>
              <a:t>２</a:t>
            </a:r>
            <a:r>
              <a:rPr lang="ja-JP" altLang="en-US" sz="3600" dirty="0"/>
              <a:t> </a:t>
            </a:r>
            <a:r>
              <a:rPr lang="ja-JP" altLang="en-US" sz="3600" dirty="0">
                <a:hlinkClick r:id="rId6"/>
              </a:rPr>
              <a:t>３</a:t>
            </a:r>
            <a:r>
              <a:rPr lang="ja-JP" altLang="en-US" sz="3600" dirty="0"/>
              <a:t>）</a:t>
            </a:r>
            <a:endParaRPr lang="en-US" altLang="ja-JP" sz="3600" dirty="0"/>
          </a:p>
          <a:p>
            <a:pPr marL="0" indent="0">
              <a:buNone/>
            </a:pPr>
            <a:r>
              <a:rPr lang="ja-JP" altLang="en-US" sz="3600" dirty="0"/>
              <a:t>③ バックアップとリストア機能（</a:t>
            </a:r>
            <a:r>
              <a:rPr lang="ja-JP" altLang="en-US" sz="3600" dirty="0">
                <a:hlinkClick r:id="rId7"/>
              </a:rPr>
              <a:t>１</a:t>
            </a:r>
            <a:r>
              <a:rPr lang="ja-JP" altLang="en-US" sz="3600" dirty="0"/>
              <a:t> </a:t>
            </a:r>
            <a:r>
              <a:rPr lang="ja-JP" altLang="en-US" sz="3600" dirty="0">
                <a:hlinkClick r:id="rId8"/>
              </a:rPr>
              <a:t>２</a:t>
            </a:r>
            <a:r>
              <a:rPr lang="ja-JP" altLang="en-US" sz="3600" dirty="0"/>
              <a:t> </a:t>
            </a:r>
            <a:r>
              <a:rPr lang="ja-JP" altLang="en-US" sz="3600" dirty="0">
                <a:hlinkClick r:id="rId9"/>
              </a:rPr>
              <a:t>３</a:t>
            </a:r>
            <a:r>
              <a:rPr lang="ja-JP" altLang="en-US" sz="3600" dirty="0"/>
              <a:t>）</a:t>
            </a:r>
          </a:p>
          <a:p>
            <a:pPr marL="0" indent="0">
              <a:buNone/>
            </a:pPr>
            <a:r>
              <a:rPr lang="ja-JP" altLang="en-US" sz="3600" dirty="0"/>
              <a:t>④ 管理プロセス（</a:t>
            </a:r>
            <a:r>
              <a:rPr lang="ja-JP" altLang="en-US" sz="3600" dirty="0">
                <a:hlinkClick r:id="rId10"/>
              </a:rPr>
              <a:t>１</a:t>
            </a:r>
            <a:r>
              <a:rPr lang="ja-JP" altLang="en-US" sz="3600" dirty="0"/>
              <a:t> </a:t>
            </a:r>
            <a:r>
              <a:rPr lang="ja-JP" altLang="en-US" sz="3600" dirty="0">
                <a:hlinkClick r:id="rId11"/>
              </a:rPr>
              <a:t>２</a:t>
            </a:r>
            <a:r>
              <a:rPr lang="ja-JP" altLang="en-US" sz="3600" dirty="0"/>
              <a:t> </a:t>
            </a:r>
            <a:r>
              <a:rPr lang="ja-JP" altLang="en-US" sz="3600" dirty="0">
                <a:hlinkClick r:id="rId12"/>
              </a:rPr>
              <a:t>３</a:t>
            </a:r>
            <a:r>
              <a:rPr lang="ja-JP" altLang="en-US" sz="3600" dirty="0"/>
              <a:t> </a:t>
            </a:r>
            <a:r>
              <a:rPr lang="ja-JP" altLang="en-US" sz="3600" dirty="0">
                <a:hlinkClick r:id="rId13"/>
              </a:rPr>
              <a:t>４</a:t>
            </a:r>
            <a:r>
              <a:rPr lang="ja-JP" altLang="en-US" sz="3600" dirty="0"/>
              <a:t>）</a:t>
            </a:r>
          </a:p>
          <a:p>
            <a:pPr marL="0" indent="0">
              <a:buNone/>
            </a:pPr>
            <a:r>
              <a:rPr lang="ja-JP" altLang="en-US" sz="3600" dirty="0"/>
              <a:t>⑤ 証明書マネージャー（</a:t>
            </a:r>
            <a:r>
              <a:rPr lang="ja-JP" altLang="en-US" sz="3600" dirty="0">
                <a:hlinkClick r:id="rId14"/>
              </a:rPr>
              <a:t>１</a:t>
            </a:r>
            <a:r>
              <a:rPr lang="ja-JP" altLang="en-US" sz="3600" dirty="0"/>
              <a:t> </a:t>
            </a:r>
            <a:r>
              <a:rPr lang="ja-JP" altLang="en-US" sz="3600" dirty="0">
                <a:hlinkClick r:id="rId15"/>
              </a:rPr>
              <a:t>２</a:t>
            </a:r>
            <a:r>
              <a:rPr lang="ja-JP" altLang="en-US" sz="3600" dirty="0"/>
              <a:t> </a:t>
            </a:r>
            <a:r>
              <a:rPr lang="ja-JP" altLang="en-US" sz="3600" dirty="0">
                <a:hlinkClick r:id="rId16"/>
              </a:rPr>
              <a:t>３</a:t>
            </a:r>
            <a:r>
              <a:rPr lang="ja-JP" altLang="en-US" sz="3600" dirty="0"/>
              <a:t> </a:t>
            </a:r>
            <a:r>
              <a:rPr lang="ja-JP" altLang="en-US" sz="3600" dirty="0">
                <a:hlinkClick r:id="rId17"/>
              </a:rPr>
              <a:t>４</a:t>
            </a:r>
            <a:r>
              <a:rPr lang="ja-JP" altLang="en-US" sz="3600" dirty="0"/>
              <a:t>）</a:t>
            </a:r>
          </a:p>
          <a:p>
            <a:pPr marL="0" indent="0">
              <a:buNone/>
            </a:pPr>
            <a:r>
              <a:rPr lang="ja-JP" altLang="en-US" sz="3600" dirty="0"/>
              <a:t>⑥ ポリシー管理（</a:t>
            </a:r>
            <a:r>
              <a:rPr lang="ja-JP" altLang="en-US" sz="3600" dirty="0">
                <a:hlinkClick r:id="rId18"/>
              </a:rPr>
              <a:t>１</a:t>
            </a:r>
            <a:r>
              <a:rPr lang="ja-JP" altLang="en-US" sz="3600" dirty="0"/>
              <a:t> </a:t>
            </a:r>
            <a:r>
              <a:rPr lang="ja-JP" altLang="en-US" sz="3600" dirty="0">
                <a:hlinkClick r:id="rId19"/>
              </a:rPr>
              <a:t>２</a:t>
            </a:r>
            <a:r>
              <a:rPr lang="ja-JP" altLang="en-US" sz="3600" dirty="0"/>
              <a:t> </a:t>
            </a:r>
            <a:r>
              <a:rPr lang="ja-JP" altLang="en-US" sz="3600" dirty="0">
                <a:hlinkClick r:id="rId20"/>
              </a:rPr>
              <a:t>３</a:t>
            </a:r>
            <a:r>
              <a:rPr lang="ja-JP" altLang="en-US" sz="3600" dirty="0"/>
              <a:t>）</a:t>
            </a:r>
          </a:p>
          <a:p>
            <a:pPr marL="0" indent="0">
              <a:buNone/>
            </a:pPr>
            <a:r>
              <a:rPr lang="ja-JP" altLang="en-US" sz="3600" dirty="0"/>
              <a:t>⑦ メール機能（</a:t>
            </a:r>
            <a:r>
              <a:rPr lang="ja-JP" altLang="en-US" sz="3600" dirty="0">
                <a:hlinkClick r:id="rId21"/>
              </a:rPr>
              <a:t>１</a:t>
            </a:r>
            <a:r>
              <a:rPr lang="ja-JP" altLang="en-US" sz="3600" dirty="0"/>
              <a:t> </a:t>
            </a:r>
            <a:r>
              <a:rPr lang="ja-JP" altLang="en-US" sz="3600" dirty="0">
                <a:hlinkClick r:id="rId22"/>
              </a:rPr>
              <a:t>２</a:t>
            </a:r>
            <a:r>
              <a:rPr lang="ja-JP" altLang="en-US" sz="3600" dirty="0"/>
              <a:t> </a:t>
            </a:r>
            <a:r>
              <a:rPr lang="ja-JP" altLang="en-US" sz="3600" dirty="0">
                <a:hlinkClick r:id="rId23"/>
              </a:rPr>
              <a:t>３</a:t>
            </a:r>
            <a:r>
              <a:rPr lang="ja-JP" altLang="en-US" sz="3600" dirty="0"/>
              <a:t>）</a:t>
            </a:r>
          </a:p>
          <a:p>
            <a:pPr marL="0" indent="0">
              <a:buNone/>
            </a:pPr>
            <a:r>
              <a:rPr lang="ja-JP" altLang="en-US" sz="3600" dirty="0"/>
              <a:t>⑧ </a:t>
            </a:r>
            <a:r>
              <a:rPr lang="en-US" altLang="ja-JP" sz="3600" dirty="0"/>
              <a:t>DAOS</a:t>
            </a:r>
            <a:r>
              <a:rPr lang="ja-JP" altLang="en-US" sz="3600" dirty="0"/>
              <a:t> （</a:t>
            </a:r>
            <a:r>
              <a:rPr lang="ja-JP" altLang="en-US" sz="3600" dirty="0">
                <a:hlinkClick r:id="rId24"/>
              </a:rPr>
              <a:t>１</a:t>
            </a:r>
            <a:r>
              <a:rPr lang="ja-JP" altLang="en-US" sz="3600" dirty="0"/>
              <a:t> </a:t>
            </a:r>
            <a:r>
              <a:rPr lang="ja-JP" altLang="en-US" sz="3600" dirty="0">
                <a:hlinkClick r:id="rId25"/>
              </a:rPr>
              <a:t>２</a:t>
            </a:r>
            <a:r>
              <a:rPr lang="ja-JP" altLang="en-US" sz="3600" dirty="0"/>
              <a:t> </a:t>
            </a:r>
            <a:r>
              <a:rPr lang="ja-JP" altLang="en-US" sz="3600" dirty="0">
                <a:hlinkClick r:id="rId26"/>
              </a:rPr>
              <a:t>３</a:t>
            </a:r>
            <a:r>
              <a:rPr lang="ja-JP" altLang="en-US" sz="3600" dirty="0"/>
              <a:t>）</a:t>
            </a:r>
            <a:endParaRPr lang="en-US" altLang="ja-JP" sz="3600" dirty="0"/>
          </a:p>
          <a:p>
            <a:pPr marL="0" indent="0">
              <a:buNone/>
            </a:pPr>
            <a:r>
              <a:rPr lang="ja-JP" altLang="en-US" sz="3600" dirty="0"/>
              <a:t>⑨ 複製機能（</a:t>
            </a:r>
            <a:r>
              <a:rPr lang="ja-JP" altLang="en-US" sz="3600" dirty="0">
                <a:hlinkClick r:id="rId27"/>
              </a:rPr>
              <a:t>１</a:t>
            </a:r>
            <a:r>
              <a:rPr lang="ja-JP" altLang="en-US" sz="3600" dirty="0"/>
              <a:t> </a:t>
            </a:r>
            <a:r>
              <a:rPr lang="ja-JP" altLang="en-US" sz="3600" dirty="0">
                <a:hlinkClick r:id="rId28"/>
              </a:rPr>
              <a:t>２</a:t>
            </a:r>
            <a:r>
              <a:rPr lang="ja-JP" altLang="en-US" sz="3600" dirty="0"/>
              <a:t> </a:t>
            </a:r>
            <a:r>
              <a:rPr lang="ja-JP" altLang="en-US" sz="3600" dirty="0">
                <a:hlinkClick r:id="rId29"/>
              </a:rPr>
              <a:t>３</a:t>
            </a:r>
            <a:r>
              <a:rPr lang="ja-JP" altLang="en-US" sz="3600" dirty="0"/>
              <a:t> </a:t>
            </a:r>
            <a:r>
              <a:rPr lang="ja-JP" altLang="en-US" sz="3600" dirty="0">
                <a:hlinkClick r:id="rId30"/>
              </a:rPr>
              <a:t>４</a:t>
            </a:r>
            <a:r>
              <a:rPr lang="ja-JP" altLang="en-US" sz="3600" dirty="0"/>
              <a:t>）</a:t>
            </a:r>
          </a:p>
          <a:p>
            <a:pPr marL="0" indent="0">
              <a:buNone/>
            </a:pPr>
            <a:r>
              <a:rPr lang="ja-JP" altLang="en-US" sz="3600" dirty="0"/>
              <a:t>⑩ </a:t>
            </a:r>
            <a:r>
              <a:rPr lang="en-US" altLang="ja-JP" sz="3600" dirty="0"/>
              <a:t>ID </a:t>
            </a:r>
            <a:r>
              <a:rPr lang="ja-JP" altLang="en-US" sz="3600" dirty="0"/>
              <a:t>ボールト（</a:t>
            </a:r>
            <a:r>
              <a:rPr lang="ja-JP" altLang="en-US" sz="3600" dirty="0">
                <a:hlinkClick r:id="rId31"/>
              </a:rPr>
              <a:t>１</a:t>
            </a:r>
            <a:r>
              <a:rPr lang="ja-JP" altLang="en-US" sz="3600" dirty="0"/>
              <a:t> </a:t>
            </a:r>
            <a:r>
              <a:rPr lang="ja-JP" altLang="en-US" sz="3600" dirty="0">
                <a:hlinkClick r:id="rId32"/>
              </a:rPr>
              <a:t>２</a:t>
            </a:r>
            <a:r>
              <a:rPr lang="ja-JP" altLang="en-US" sz="3600" dirty="0"/>
              <a:t> </a:t>
            </a:r>
            <a:r>
              <a:rPr lang="ja-JP" altLang="en-US" sz="3600" dirty="0">
                <a:hlinkClick r:id="rId33"/>
              </a:rPr>
              <a:t>３</a:t>
            </a:r>
            <a:r>
              <a:rPr lang="ja-JP" altLang="en-US" sz="3600" dirty="0"/>
              <a:t> </a:t>
            </a:r>
            <a:r>
              <a:rPr lang="ja-JP" altLang="en-US" sz="3600" dirty="0">
                <a:hlinkClick r:id="rId34"/>
              </a:rPr>
              <a:t>４</a:t>
            </a:r>
            <a:r>
              <a:rPr lang="ja-JP" altLang="en-US" sz="3600" dirty="0"/>
              <a:t>）</a:t>
            </a:r>
            <a:endParaRPr lang="en-US" altLang="ja-JP" sz="3600" dirty="0"/>
          </a:p>
        </p:txBody>
      </p:sp>
      <p:sp>
        <p:nvSpPr>
          <p:cNvPr id="3" name="スライド番号プレースホルダー 2">
            <a:extLst>
              <a:ext uri="{FF2B5EF4-FFF2-40B4-BE49-F238E27FC236}">
                <a16:creationId xmlns:a16="http://schemas.microsoft.com/office/drawing/2014/main" id="{018DFACA-DB55-4D15-9422-A3F57EA67FFC}"/>
              </a:ext>
            </a:extLst>
          </p:cNvPr>
          <p:cNvSpPr>
            <a:spLocks noGrp="1"/>
          </p:cNvSpPr>
          <p:nvPr>
            <p:ph type="sldNum" sz="quarter" idx="14"/>
          </p:nvPr>
        </p:nvSpPr>
        <p:spPr/>
        <p:txBody>
          <a:bodyPr/>
          <a:lstStyle/>
          <a:p>
            <a:fld id="{DB8F578F-CDB5-4005-B002-C9FC18BC4B11}" type="slidenum">
              <a:rPr lang="en-US" altLang="ja-JP" smtClean="0"/>
              <a:pPr/>
              <a:t>20</a:t>
            </a:fld>
            <a:endParaRPr lang="en-US" altLang="ja-JP" dirty="0"/>
          </a:p>
        </p:txBody>
      </p:sp>
      <p:sp>
        <p:nvSpPr>
          <p:cNvPr id="5" name="正方形/長方形 4"/>
          <p:cNvSpPr/>
          <p:nvPr/>
        </p:nvSpPr>
        <p:spPr>
          <a:xfrm>
            <a:off x="5663952" y="5157192"/>
            <a:ext cx="5976664"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各項目の番号ごとのハイパーリンクとなっております。</a:t>
            </a:r>
          </a:p>
        </p:txBody>
      </p:sp>
    </p:spTree>
    <p:extLst>
      <p:ext uri="{BB962C8B-B14F-4D97-AF65-F5344CB8AC3E}">
        <p14:creationId xmlns:p14="http://schemas.microsoft.com/office/powerpoint/2010/main" val="344143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a:t>活動内容 </a:t>
            </a:r>
            <a:r>
              <a:rPr kumimoji="1" lang="ja-JP" altLang="en-US" sz="3200" dirty="0"/>
              <a:t>①</a:t>
            </a:r>
            <a:r>
              <a:rPr kumimoji="1" lang="en-US" altLang="ja-JP" sz="3200" dirty="0"/>
              <a:t>Notes/Domino</a:t>
            </a:r>
            <a:r>
              <a:rPr kumimoji="1" lang="ja-JP" altLang="en-US" sz="3200" dirty="0"/>
              <a:t>の基礎知識</a:t>
            </a:r>
          </a:p>
        </p:txBody>
      </p:sp>
      <p:sp>
        <p:nvSpPr>
          <p:cNvPr id="4" name="テキスト プレースホルダー 3"/>
          <p:cNvSpPr>
            <a:spLocks noGrp="1"/>
          </p:cNvSpPr>
          <p:nvPr>
            <p:ph type="body" sz="quarter" idx="12"/>
          </p:nvPr>
        </p:nvSpPr>
        <p:spPr/>
        <p:txBody>
          <a:bodyPr>
            <a:normAutofit/>
          </a:bodyPr>
          <a:lstStyle/>
          <a:p>
            <a:pPr marL="266700" indent="88900">
              <a:buNone/>
            </a:pPr>
            <a:r>
              <a:rPr lang="ja-JP" altLang="en-US" sz="3600" dirty="0"/>
              <a:t>・</a:t>
            </a:r>
            <a:r>
              <a:rPr lang="en-US" altLang="ja-JP" sz="3600" dirty="0"/>
              <a:t>Notes/Domino</a:t>
            </a:r>
            <a:r>
              <a:rPr lang="ja-JP" altLang="en-US" sz="3600" dirty="0"/>
              <a:t> に関する基礎的な用語の説明</a:t>
            </a:r>
            <a:endParaRPr lang="en-US" altLang="ja-JP" sz="3600" dirty="0"/>
          </a:p>
          <a:p>
            <a:pPr marL="266700" indent="88900">
              <a:buNone/>
            </a:pPr>
            <a:r>
              <a:rPr lang="ja-JP" altLang="en-US" sz="3600" dirty="0"/>
              <a:t>・</a:t>
            </a:r>
            <a:r>
              <a:rPr lang="en-US" altLang="ja-JP" sz="3600" dirty="0"/>
              <a:t>Notes/Domino</a:t>
            </a:r>
            <a:r>
              <a:rPr lang="ja-JP" altLang="en-US" sz="3600" dirty="0"/>
              <a:t> の特長について</a:t>
            </a:r>
            <a:endParaRPr lang="en-US" altLang="ja-JP" sz="3600" dirty="0"/>
          </a:p>
          <a:p>
            <a:pPr marL="723900" indent="-3175">
              <a:buFont typeface="Wingdings" panose="05000000000000000000" pitchFamily="2" charset="2"/>
              <a:buChar char="Ø"/>
            </a:pPr>
            <a:r>
              <a:rPr lang="ja-JP" altLang="en-US" sz="3200" dirty="0"/>
              <a:t>いわゆる</a:t>
            </a:r>
            <a:r>
              <a:rPr lang="en-US" altLang="ja-JP" sz="3200" dirty="0"/>
              <a:t>”</a:t>
            </a:r>
            <a:r>
              <a:rPr lang="ja-JP" altLang="en-US" sz="3200" dirty="0">
                <a:solidFill>
                  <a:srgbClr val="FF0000"/>
                </a:solidFill>
              </a:rPr>
              <a:t>グループウェア</a:t>
            </a:r>
            <a:r>
              <a:rPr lang="en-US" altLang="ja-JP" sz="3200" dirty="0"/>
              <a:t>”</a:t>
            </a:r>
            <a:r>
              <a:rPr lang="ja-JP" altLang="en-US" sz="3200" dirty="0"/>
              <a:t>である</a:t>
            </a:r>
            <a:endParaRPr lang="en-US" altLang="ja-JP" sz="3200" dirty="0"/>
          </a:p>
          <a:p>
            <a:pPr marL="723900" indent="-3175">
              <a:buFont typeface="Wingdings" panose="05000000000000000000" pitchFamily="2" charset="2"/>
              <a:buChar char="Ø"/>
            </a:pPr>
            <a:r>
              <a:rPr lang="ja-JP" altLang="en-US" sz="3200" dirty="0">
                <a:solidFill>
                  <a:srgbClr val="FF0000"/>
                </a:solidFill>
              </a:rPr>
              <a:t>非定型の情報</a:t>
            </a:r>
            <a:r>
              <a:rPr lang="ja-JP" altLang="en-US" sz="3200" dirty="0"/>
              <a:t>を扱うことが可能である</a:t>
            </a:r>
            <a:r>
              <a:rPr lang="en-US" altLang="ja-JP" sz="3200" dirty="0"/>
              <a:t>	</a:t>
            </a:r>
          </a:p>
          <a:p>
            <a:pPr marL="723900" indent="-3175">
              <a:buFont typeface="Wingdings" panose="05000000000000000000" pitchFamily="2" charset="2"/>
              <a:buChar char="Ø"/>
            </a:pPr>
            <a:r>
              <a:rPr lang="ja-JP" altLang="en-US" sz="3200" dirty="0">
                <a:solidFill>
                  <a:srgbClr val="FF0000"/>
                </a:solidFill>
              </a:rPr>
              <a:t>リッチテキスト</a:t>
            </a:r>
            <a:r>
              <a:rPr lang="ja-JP" altLang="en-US" sz="3200" dirty="0"/>
              <a:t>で自由度が高い</a:t>
            </a:r>
            <a:endParaRPr lang="en-US" altLang="ja-JP" sz="3200" dirty="0"/>
          </a:p>
          <a:p>
            <a:pPr marL="723900" indent="-3175">
              <a:buFont typeface="Wingdings" panose="05000000000000000000" pitchFamily="2" charset="2"/>
              <a:buChar char="Ø"/>
            </a:pPr>
            <a:r>
              <a:rPr lang="ja-JP" altLang="en-US" sz="3200" dirty="0"/>
              <a:t>インストールが簡単である</a:t>
            </a:r>
            <a:endParaRPr lang="en-US" altLang="ja-JP" sz="32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2</a:t>
            </a:fld>
            <a:endParaRPr lang="en-US" altLang="ja-JP"/>
          </a:p>
        </p:txBody>
      </p:sp>
    </p:spTree>
    <p:extLst>
      <p:ext uri="{BB962C8B-B14F-4D97-AF65-F5344CB8AC3E}">
        <p14:creationId xmlns:p14="http://schemas.microsoft.com/office/powerpoint/2010/main" val="206866477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活動内容 </a:t>
            </a:r>
            <a:r>
              <a:rPr lang="ja-JP" altLang="en-US" sz="3200" dirty="0"/>
              <a:t>②特徴的な機能の紹介</a:t>
            </a:r>
            <a:endParaRPr kumimoji="1" lang="ja-JP" altLang="en-US" sz="3200" dirty="0"/>
          </a:p>
        </p:txBody>
      </p:sp>
      <p:sp>
        <p:nvSpPr>
          <p:cNvPr id="4" name="テキスト プレースホルダー 3"/>
          <p:cNvSpPr>
            <a:spLocks noGrp="1"/>
          </p:cNvSpPr>
          <p:nvPr>
            <p:ph type="body" sz="quarter" idx="12"/>
          </p:nvPr>
        </p:nvSpPr>
        <p:spPr/>
        <p:txBody>
          <a:bodyPr>
            <a:normAutofit/>
          </a:bodyPr>
          <a:lstStyle/>
          <a:p>
            <a:pPr marL="630238" indent="-274638">
              <a:buNone/>
            </a:pPr>
            <a:r>
              <a:rPr lang="ja-JP" altLang="en-US" sz="3600" dirty="0"/>
              <a:t>・</a:t>
            </a:r>
            <a:r>
              <a:rPr lang="en-US" altLang="ja-JP" sz="3600" dirty="0"/>
              <a:t>ACL(</a:t>
            </a:r>
            <a:r>
              <a:rPr lang="ja-JP" altLang="en-US" sz="3600" dirty="0"/>
              <a:t>アクセス制御リスト</a:t>
            </a:r>
            <a:r>
              <a:rPr lang="en-US" altLang="ja-JP" sz="3600" dirty="0"/>
              <a:t>)</a:t>
            </a:r>
            <a:br>
              <a:rPr lang="en-US" altLang="ja-JP" sz="3600" dirty="0"/>
            </a:br>
            <a:r>
              <a:rPr lang="en-US" altLang="ja-JP" sz="2800" dirty="0"/>
              <a:t>…</a:t>
            </a:r>
            <a:r>
              <a:rPr lang="ja-JP" altLang="en-US" sz="2800" dirty="0"/>
              <a:t>ユーザーやグループに</a:t>
            </a:r>
            <a:r>
              <a:rPr lang="ja-JP" altLang="en-US" sz="2800" dirty="0">
                <a:solidFill>
                  <a:srgbClr val="FF0000"/>
                </a:solidFill>
              </a:rPr>
              <a:t>ロール</a:t>
            </a:r>
            <a:r>
              <a:rPr lang="ja-JP" altLang="en-US" sz="2800" dirty="0"/>
              <a:t>を割り当てることで</a:t>
            </a:r>
            <a:r>
              <a:rPr lang="ja-JP" altLang="en-US" sz="2800" dirty="0">
                <a:solidFill>
                  <a:srgbClr val="FF0000"/>
                </a:solidFill>
              </a:rPr>
              <a:t>アクセス権を管理</a:t>
            </a:r>
            <a:endParaRPr lang="en-US" altLang="ja-JP" sz="2800" dirty="0">
              <a:solidFill>
                <a:srgbClr val="FF0000"/>
              </a:solidFill>
            </a:endParaRPr>
          </a:p>
          <a:p>
            <a:pPr marL="630238" indent="-274638">
              <a:buNone/>
            </a:pPr>
            <a:r>
              <a:rPr lang="ja-JP" altLang="en-US" sz="3600" dirty="0"/>
              <a:t>・トランザクションログ</a:t>
            </a:r>
            <a:br>
              <a:rPr lang="en-US" altLang="ja-JP" sz="3600" dirty="0"/>
            </a:br>
            <a:r>
              <a:rPr lang="en-US" altLang="ja-JP" sz="2800" dirty="0"/>
              <a:t>…</a:t>
            </a:r>
            <a:r>
              <a:rPr lang="ja-JP" altLang="en-US" sz="2800" dirty="0"/>
              <a:t>①</a:t>
            </a:r>
            <a:r>
              <a:rPr lang="ja-JP" altLang="en-US" sz="2800" dirty="0">
                <a:solidFill>
                  <a:srgbClr val="FF0000"/>
                </a:solidFill>
              </a:rPr>
              <a:t>データ保全 </a:t>
            </a:r>
            <a:r>
              <a:rPr lang="ja-JP" altLang="en-US" sz="2800" dirty="0"/>
              <a:t>②クラッシュ後の</a:t>
            </a:r>
            <a:r>
              <a:rPr lang="ja-JP" altLang="en-US" sz="2800" dirty="0">
                <a:solidFill>
                  <a:srgbClr val="FF0000"/>
                </a:solidFill>
              </a:rPr>
              <a:t>サーバー再起動高速化</a:t>
            </a:r>
            <a:endParaRPr lang="en-US" altLang="ja-JP" sz="3600" dirty="0">
              <a:solidFill>
                <a:srgbClr val="FF0000"/>
              </a:solidFill>
            </a:endParaRPr>
          </a:p>
          <a:p>
            <a:pPr marL="630238" indent="-274638">
              <a:buNone/>
            </a:pPr>
            <a:r>
              <a:rPr lang="ja-JP" altLang="en-US" sz="3600" dirty="0"/>
              <a:t>・</a:t>
            </a:r>
            <a:r>
              <a:rPr lang="en-US" altLang="ja-JP" sz="3600" dirty="0"/>
              <a:t>DAOS</a:t>
            </a:r>
            <a:br>
              <a:rPr lang="en-US" altLang="ja-JP" sz="3600" dirty="0"/>
            </a:br>
            <a:r>
              <a:rPr lang="en-US" altLang="ja-JP" sz="2800" dirty="0"/>
              <a:t>…</a:t>
            </a:r>
            <a:r>
              <a:rPr lang="ja-JP" altLang="en-US" sz="2800" dirty="0"/>
              <a:t>①</a:t>
            </a:r>
            <a:r>
              <a:rPr lang="ja-JP" altLang="en-US" sz="2800" dirty="0">
                <a:solidFill>
                  <a:srgbClr val="FF0000"/>
                </a:solidFill>
              </a:rPr>
              <a:t>添付ファイルの外出し</a:t>
            </a:r>
            <a:r>
              <a:rPr lang="ja-JP" altLang="en-US" sz="2800" dirty="0"/>
              <a:t>により</a:t>
            </a:r>
            <a:r>
              <a:rPr lang="en-US" altLang="ja-JP" sz="2800" dirty="0"/>
              <a:t>DB</a:t>
            </a:r>
            <a:r>
              <a:rPr lang="ja-JP" altLang="en-US" sz="2800" dirty="0"/>
              <a:t>サイズの</a:t>
            </a:r>
            <a:r>
              <a:rPr lang="ja-JP" altLang="en-US" sz="2800" dirty="0">
                <a:solidFill>
                  <a:srgbClr val="FF0000"/>
                </a:solidFill>
              </a:rPr>
              <a:t>肥大化を防止</a:t>
            </a:r>
            <a:br>
              <a:rPr lang="en-US" altLang="ja-JP" sz="2800" dirty="0"/>
            </a:br>
            <a:r>
              <a:rPr lang="ja-JP" altLang="en-US" sz="2800" dirty="0"/>
              <a:t>　 ②同一ファイルの共有を防止</a:t>
            </a:r>
            <a:endParaRPr lang="en-US" altLang="ja-JP" sz="3600" dirty="0"/>
          </a:p>
          <a:p>
            <a:pPr marL="630238" indent="-274638">
              <a:buNone/>
            </a:pPr>
            <a:r>
              <a:rPr lang="ja-JP" altLang="en-US" sz="3600" dirty="0"/>
              <a:t>・</a:t>
            </a:r>
            <a:r>
              <a:rPr lang="en-US" altLang="ja-JP" sz="3600" dirty="0" err="1"/>
              <a:t>AdminP</a:t>
            </a:r>
            <a:r>
              <a:rPr lang="en-US" altLang="ja-JP" sz="3600" dirty="0"/>
              <a:t>(</a:t>
            </a:r>
            <a:r>
              <a:rPr lang="ja-JP" altLang="en-US" sz="3600" dirty="0"/>
              <a:t>システム管理プロセス</a:t>
            </a:r>
            <a:r>
              <a:rPr lang="en-US" altLang="ja-JP" sz="3600" dirty="0"/>
              <a:t>)</a:t>
            </a:r>
            <a:br>
              <a:rPr lang="en-US" altLang="ja-JP" sz="3600" dirty="0"/>
            </a:br>
            <a:r>
              <a:rPr lang="en-US" altLang="ja-JP" sz="2800" dirty="0"/>
              <a:t>…</a:t>
            </a:r>
            <a:r>
              <a:rPr lang="ja-JP" altLang="en-US" sz="2800" dirty="0"/>
              <a:t>各種システム管理の</a:t>
            </a:r>
            <a:r>
              <a:rPr lang="ja-JP" altLang="en-US" sz="2800" dirty="0">
                <a:solidFill>
                  <a:srgbClr val="FF0000"/>
                </a:solidFill>
              </a:rPr>
              <a:t>自動化</a:t>
            </a:r>
            <a:endParaRPr lang="en-US" altLang="ja-JP" sz="3600" dirty="0">
              <a:solidFill>
                <a:srgbClr val="FF0000"/>
              </a:solidFill>
            </a:endParaRPr>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3</a:t>
            </a:fld>
            <a:endParaRPr lang="en-US" altLang="ja-JP"/>
          </a:p>
        </p:txBody>
      </p:sp>
    </p:spTree>
    <p:extLst>
      <p:ext uri="{BB962C8B-B14F-4D97-AF65-F5344CB8AC3E}">
        <p14:creationId xmlns:p14="http://schemas.microsoft.com/office/powerpoint/2010/main" val="29678953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ja-JP" altLang="en-US" sz="3600" dirty="0"/>
              <a:t>活動内容 </a:t>
            </a:r>
            <a:r>
              <a:rPr lang="ja-JP" altLang="en-US" sz="3200" dirty="0"/>
              <a:t>③ハンズオン</a:t>
            </a:r>
            <a:endParaRPr lang="en-US" altLang="ja-JP" sz="3200" dirty="0"/>
          </a:p>
        </p:txBody>
      </p:sp>
      <p:sp>
        <p:nvSpPr>
          <p:cNvPr id="4" name="テキスト プレースホルダー 3"/>
          <p:cNvSpPr>
            <a:spLocks noGrp="1"/>
          </p:cNvSpPr>
          <p:nvPr>
            <p:ph type="body" sz="quarter" idx="12"/>
          </p:nvPr>
        </p:nvSpPr>
        <p:spPr/>
        <p:txBody>
          <a:bodyPr>
            <a:normAutofit/>
          </a:bodyPr>
          <a:lstStyle/>
          <a:p>
            <a:pPr marL="266700" indent="88900">
              <a:buNone/>
            </a:pPr>
            <a:r>
              <a:rPr lang="ja-JP" altLang="en-US" sz="3600" dirty="0"/>
              <a:t>・</a:t>
            </a:r>
            <a:r>
              <a:rPr lang="en-US" altLang="ja-JP" sz="3600" dirty="0"/>
              <a:t>AWS</a:t>
            </a:r>
            <a:r>
              <a:rPr lang="ja-JP" altLang="en-US" sz="3600" dirty="0"/>
              <a:t> で</a:t>
            </a:r>
            <a:r>
              <a:rPr lang="en-US" altLang="ja-JP" sz="3600" dirty="0"/>
              <a:t>VM</a:t>
            </a:r>
            <a:r>
              <a:rPr lang="ja-JP" altLang="en-US" sz="3600" dirty="0"/>
              <a:t>環境を用意していただき実践</a:t>
            </a:r>
            <a:endParaRPr lang="en-US" altLang="ja-JP" sz="3600" dirty="0"/>
          </a:p>
          <a:p>
            <a:pPr marL="1258888" indent="-720725">
              <a:buClr>
                <a:schemeClr val="tx1"/>
              </a:buClr>
              <a:buFont typeface="+mj-lt"/>
              <a:buAutoNum type="arabicPeriod"/>
            </a:pPr>
            <a:r>
              <a:rPr lang="ja-JP" altLang="en-US" sz="3600" dirty="0"/>
              <a:t>インストールとセットアップ手順実践</a:t>
            </a:r>
            <a:endParaRPr lang="en-US" altLang="ja-JP" sz="3600" dirty="0"/>
          </a:p>
          <a:p>
            <a:pPr marL="1258888" indent="-720725">
              <a:buClr>
                <a:schemeClr val="tx1"/>
              </a:buClr>
              <a:buFont typeface="+mj-lt"/>
              <a:buAutoNum type="arabicPeriod"/>
            </a:pPr>
            <a:r>
              <a:rPr lang="ja-JP" altLang="en-US" sz="3600" dirty="0"/>
              <a:t>サーバー起動・コンソール体験</a:t>
            </a:r>
            <a:endParaRPr lang="en-US" altLang="ja-JP" sz="3600" dirty="0"/>
          </a:p>
          <a:p>
            <a:pPr marL="1258888" indent="-720725">
              <a:buClr>
                <a:schemeClr val="tx1"/>
              </a:buClr>
              <a:buFont typeface="+mj-lt"/>
              <a:buAutoNum type="arabicPeriod"/>
            </a:pPr>
            <a:r>
              <a:rPr lang="ja-JP" altLang="en-US" sz="3600" dirty="0"/>
              <a:t>既存</a:t>
            </a:r>
            <a:r>
              <a:rPr lang="en-US" altLang="ja-JP" sz="3600" dirty="0"/>
              <a:t>DB</a:t>
            </a:r>
            <a:r>
              <a:rPr lang="ja-JP" altLang="en-US" sz="3600" dirty="0"/>
              <a:t>の内容確認</a:t>
            </a:r>
            <a:endParaRPr lang="en-US" altLang="ja-JP" sz="3600" dirty="0"/>
          </a:p>
          <a:p>
            <a:pPr marL="1258888" indent="-720725">
              <a:buClr>
                <a:schemeClr val="tx1"/>
              </a:buClr>
              <a:buFont typeface="+mj-lt"/>
              <a:buAutoNum type="arabicPeriod"/>
            </a:pPr>
            <a:r>
              <a:rPr lang="en-US" altLang="ja-JP" sz="3600" dirty="0"/>
              <a:t>Designer</a:t>
            </a:r>
            <a:r>
              <a:rPr lang="ja-JP" altLang="en-US" sz="3600" dirty="0"/>
              <a:t>を利用した新規</a:t>
            </a:r>
            <a:r>
              <a:rPr lang="en-US" altLang="ja-JP" sz="3600" dirty="0"/>
              <a:t>DB</a:t>
            </a:r>
            <a:r>
              <a:rPr lang="ja-JP" altLang="en-US" sz="3600" dirty="0"/>
              <a:t>の作成</a:t>
            </a:r>
            <a:endParaRPr lang="en-US" altLang="ja-JP" sz="3600" dirty="0"/>
          </a:p>
          <a:p>
            <a:pPr marL="1258888" indent="-720725">
              <a:buClr>
                <a:schemeClr val="tx1"/>
              </a:buClr>
              <a:buFont typeface="+mj-lt"/>
              <a:buAutoNum type="arabicPeriod"/>
            </a:pPr>
            <a:r>
              <a:rPr lang="ja-JP" altLang="en-US" sz="3600" dirty="0"/>
              <a:t>管理クライアントの操作実践</a:t>
            </a:r>
            <a:endParaRPr lang="en-US" altLang="ja-JP" sz="36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4</a:t>
            </a:fld>
            <a:endParaRPr lang="en-US" altLang="ja-JP"/>
          </a:p>
        </p:txBody>
      </p:sp>
    </p:spTree>
    <p:extLst>
      <p:ext uri="{BB962C8B-B14F-4D97-AF65-F5344CB8AC3E}">
        <p14:creationId xmlns:p14="http://schemas.microsoft.com/office/powerpoint/2010/main" val="31445314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ja-JP" altLang="en-US" sz="3600" dirty="0"/>
              <a:t>所感</a:t>
            </a:r>
            <a:endParaRPr lang="en-US" altLang="ja-JP" sz="3600" dirty="0"/>
          </a:p>
        </p:txBody>
      </p:sp>
      <p:sp>
        <p:nvSpPr>
          <p:cNvPr id="4" name="テキスト プレースホルダー 3"/>
          <p:cNvSpPr>
            <a:spLocks noGrp="1"/>
          </p:cNvSpPr>
          <p:nvPr>
            <p:ph type="body" sz="quarter" idx="12"/>
          </p:nvPr>
        </p:nvSpPr>
        <p:spPr/>
        <p:txBody>
          <a:bodyPr>
            <a:normAutofit/>
          </a:bodyPr>
          <a:lstStyle/>
          <a:p>
            <a:pPr marL="1098550" indent="-742950">
              <a:buClr>
                <a:schemeClr val="tx1"/>
              </a:buClr>
              <a:buFont typeface="+mj-ea"/>
              <a:buAutoNum type="circleNumDbPlain"/>
            </a:pPr>
            <a:r>
              <a:rPr lang="ja-JP" altLang="en-US" sz="3600" dirty="0"/>
              <a:t>初学者向けの講座を用意していただいたことに感謝します</a:t>
            </a:r>
            <a:endParaRPr lang="en-US" altLang="ja-JP" sz="3600" dirty="0"/>
          </a:p>
          <a:p>
            <a:pPr marL="1098550" indent="-742950">
              <a:buClr>
                <a:schemeClr val="tx1"/>
              </a:buClr>
              <a:buFont typeface="+mj-ea"/>
              <a:buAutoNum type="circleNumDbPlain"/>
            </a:pPr>
            <a:r>
              <a:rPr lang="ja-JP" altLang="en-US" sz="3600" dirty="0"/>
              <a:t>特にハンズオンは良い経験になりました</a:t>
            </a:r>
            <a:br>
              <a:rPr lang="en-US" altLang="ja-JP" sz="3600" dirty="0"/>
            </a:br>
            <a:r>
              <a:rPr lang="ja-JP" altLang="en-US" sz="3200" dirty="0"/>
              <a:t>・実際の操作感を体験することができた</a:t>
            </a:r>
            <a:br>
              <a:rPr lang="en-US" altLang="ja-JP" sz="3200" dirty="0"/>
            </a:br>
            <a:r>
              <a:rPr lang="ja-JP" altLang="en-US" sz="3200" dirty="0"/>
              <a:t>・新機能体験もでき、個人のレベルに合わせた内容を実施可能</a:t>
            </a:r>
            <a:br>
              <a:rPr lang="en-US" altLang="ja-JP" sz="3200" dirty="0"/>
            </a:br>
            <a:r>
              <a:rPr lang="ja-JP" altLang="en-US" sz="3200" dirty="0"/>
              <a:t>・より細かい手順があればなお良かった</a:t>
            </a:r>
            <a:br>
              <a:rPr lang="en-US" altLang="ja-JP" sz="3200" dirty="0"/>
            </a:br>
            <a:r>
              <a:rPr lang="ja-JP" altLang="en-US" sz="3200" dirty="0"/>
              <a:t>　→リモート参加のメンバーが少しとっつきづらかったと思う</a:t>
            </a:r>
            <a:endParaRPr lang="en-US" altLang="ja-JP" sz="3200" dirty="0"/>
          </a:p>
          <a:p>
            <a:pPr marL="1098550" indent="-742950">
              <a:buClr>
                <a:schemeClr val="tx1"/>
              </a:buClr>
              <a:buFont typeface="+mj-ea"/>
              <a:buAutoNum type="circleNumDbPlain"/>
            </a:pPr>
            <a:r>
              <a:rPr lang="ja-JP" altLang="en-US" sz="3600" dirty="0"/>
              <a:t>集合開催の価値を再確認できた</a:t>
            </a:r>
            <a:endParaRPr lang="en-US" altLang="ja-JP" sz="36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5</a:t>
            </a:fld>
            <a:endParaRPr lang="en-US" altLang="ja-JP"/>
          </a:p>
        </p:txBody>
      </p:sp>
    </p:spTree>
    <p:extLst>
      <p:ext uri="{BB962C8B-B14F-4D97-AF65-F5344CB8AC3E}">
        <p14:creationId xmlns:p14="http://schemas.microsoft.com/office/powerpoint/2010/main" val="821170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860E941-AF3E-47AE-8F46-B0A219491013}"/>
              </a:ext>
            </a:extLst>
          </p:cNvPr>
          <p:cNvSpPr>
            <a:spLocks noGrp="1"/>
          </p:cNvSpPr>
          <p:nvPr>
            <p:ph type="ctrTitle"/>
          </p:nvPr>
        </p:nvSpPr>
        <p:spPr>
          <a:xfrm>
            <a:off x="246732" y="2780929"/>
            <a:ext cx="11393883" cy="576063"/>
          </a:xfrm>
        </p:spPr>
        <p:txBody>
          <a:bodyPr>
            <a:normAutofit fontScale="90000"/>
          </a:bodyPr>
          <a:lstStyle/>
          <a:p>
            <a:r>
              <a:rPr lang="ja-JP" altLang="en-US" dirty="0"/>
              <a:t>ザ・ノーツ研究会：管理者アップデート認定試験対策</a:t>
            </a:r>
          </a:p>
        </p:txBody>
      </p:sp>
    </p:spTree>
    <p:extLst>
      <p:ext uri="{BB962C8B-B14F-4D97-AF65-F5344CB8AC3E}">
        <p14:creationId xmlns:p14="http://schemas.microsoft.com/office/powerpoint/2010/main" val="236438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284E2-B960-47E3-894C-111DEDC63DC9}"/>
              </a:ext>
            </a:extLst>
          </p:cNvPr>
          <p:cNvSpPr>
            <a:spLocks noGrp="1"/>
          </p:cNvSpPr>
          <p:nvPr>
            <p:ph type="title"/>
          </p:nvPr>
        </p:nvSpPr>
        <p:spPr/>
        <p:txBody>
          <a:bodyPr/>
          <a:lstStyle/>
          <a:p>
            <a:r>
              <a:rPr lang="ja-JP" altLang="en-US" sz="3600" dirty="0"/>
              <a:t>アジェンダ</a:t>
            </a:r>
            <a:endParaRPr kumimoji="1" lang="ja-JP" altLang="en-US" sz="3600" dirty="0"/>
          </a:p>
        </p:txBody>
      </p:sp>
      <p:sp>
        <p:nvSpPr>
          <p:cNvPr id="4" name="テキスト プレースホルダー 3">
            <a:extLst>
              <a:ext uri="{FF2B5EF4-FFF2-40B4-BE49-F238E27FC236}">
                <a16:creationId xmlns:a16="http://schemas.microsoft.com/office/drawing/2014/main" id="{D70C8036-5B16-4DBC-AD49-6C4B90B244C7}"/>
              </a:ext>
            </a:extLst>
          </p:cNvPr>
          <p:cNvSpPr>
            <a:spLocks noGrp="1"/>
          </p:cNvSpPr>
          <p:nvPr>
            <p:ph type="body" sz="quarter" idx="12"/>
          </p:nvPr>
        </p:nvSpPr>
        <p:spPr/>
        <p:txBody>
          <a:bodyPr>
            <a:normAutofit/>
          </a:bodyPr>
          <a:lstStyle/>
          <a:p>
            <a:pPr marL="0" indent="0">
              <a:buNone/>
            </a:pPr>
            <a:r>
              <a:rPr lang="ja-JP" altLang="en-US" sz="3600" dirty="0"/>
              <a:t>① 活動風景</a:t>
            </a:r>
            <a:endParaRPr lang="en-US" altLang="ja-JP" sz="3600" dirty="0"/>
          </a:p>
          <a:p>
            <a:pPr marL="0" indent="0">
              <a:buNone/>
            </a:pPr>
            <a:r>
              <a:rPr lang="ja-JP" altLang="en-US" sz="3600" dirty="0"/>
              <a:t>② 活動内容（概要）</a:t>
            </a:r>
            <a:endParaRPr lang="en-US" altLang="ja-JP" sz="3600" dirty="0"/>
          </a:p>
          <a:p>
            <a:pPr marL="0" indent="0">
              <a:buNone/>
            </a:pPr>
            <a:r>
              <a:rPr lang="ja-JP" altLang="en-US" sz="3600" dirty="0"/>
              <a:t>③ 所感</a:t>
            </a:r>
          </a:p>
        </p:txBody>
      </p:sp>
      <p:sp>
        <p:nvSpPr>
          <p:cNvPr id="3" name="スライド番号プレースホルダー 2">
            <a:extLst>
              <a:ext uri="{FF2B5EF4-FFF2-40B4-BE49-F238E27FC236}">
                <a16:creationId xmlns:a16="http://schemas.microsoft.com/office/drawing/2014/main" id="{018DFACA-DB55-4D15-9422-A3F57EA67FFC}"/>
              </a:ext>
            </a:extLst>
          </p:cNvPr>
          <p:cNvSpPr>
            <a:spLocks noGrp="1"/>
          </p:cNvSpPr>
          <p:nvPr>
            <p:ph type="sldNum" sz="quarter" idx="14"/>
          </p:nvPr>
        </p:nvSpPr>
        <p:spPr/>
        <p:txBody>
          <a:bodyPr/>
          <a:lstStyle/>
          <a:p>
            <a:fld id="{DB8F578F-CDB5-4005-B002-C9FC18BC4B11}" type="slidenum">
              <a:rPr lang="en-US" altLang="ja-JP" smtClean="0"/>
              <a:pPr/>
              <a:t>7</a:t>
            </a:fld>
            <a:endParaRPr lang="en-US" altLang="ja-JP" dirty="0"/>
          </a:p>
        </p:txBody>
      </p:sp>
    </p:spTree>
    <p:extLst>
      <p:ext uri="{BB962C8B-B14F-4D97-AF65-F5344CB8AC3E}">
        <p14:creationId xmlns:p14="http://schemas.microsoft.com/office/powerpoint/2010/main" val="2741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活動風景</a:t>
            </a:r>
            <a:endParaRPr kumimoji="1" lang="ja-JP" altLang="en-US" sz="3600" dirty="0"/>
          </a:p>
        </p:txBody>
      </p:sp>
      <p:sp>
        <p:nvSpPr>
          <p:cNvPr id="3" name="スライド番号プレースホルダー 2"/>
          <p:cNvSpPr>
            <a:spLocks noGrp="1"/>
          </p:cNvSpPr>
          <p:nvPr>
            <p:ph type="sldNum" sz="quarter" idx="14"/>
          </p:nvPr>
        </p:nvSpPr>
        <p:spPr/>
        <p:txBody>
          <a:bodyPr/>
          <a:lstStyle/>
          <a:p>
            <a:fld id="{DB8F578F-CDB5-4005-B002-C9FC18BC4B11}" type="slidenum">
              <a:rPr lang="en-US" altLang="ja-JP" smtClean="0"/>
              <a:pPr/>
              <a:t>8</a:t>
            </a:fld>
            <a:endParaRPr lang="en-US" altLang="ja-JP"/>
          </a:p>
        </p:txBody>
      </p:sp>
    </p:spTree>
    <p:extLst>
      <p:ext uri="{BB962C8B-B14F-4D97-AF65-F5344CB8AC3E}">
        <p14:creationId xmlns:p14="http://schemas.microsoft.com/office/powerpoint/2010/main" val="485992430"/>
      </p:ext>
    </p:extLst>
  </p:cSld>
  <p:clrMapOvr>
    <a:masterClrMapping/>
  </p:clrMapOvr>
  <p:transition spd="med">
    <p:fade/>
  </p:transition>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5" id="{C18629D6-10C2-4256-9D9F-5A0F3A5C1754}" vid="{8281806B-D237-45AC-9D70-61B9AE681735}"/>
    </a:ext>
  </a:extLst>
</a:theme>
</file>

<file path=ppt/theme/theme2.xml><?xml version="1.0" encoding="utf-8"?>
<a:theme xmlns:a="http://schemas.openxmlformats.org/drawingml/2006/main" name="White Design">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A0173888A0BB14AA19596AF7EA8F8BC" ma:contentTypeVersion="18" ma:contentTypeDescription="新しいドキュメントを作成します。" ma:contentTypeScope="" ma:versionID="ca683c4dc5b6643590f6804310ea7ae4">
  <xsd:schema xmlns:xsd="http://www.w3.org/2001/XMLSchema" xmlns:xs="http://www.w3.org/2001/XMLSchema" xmlns:p="http://schemas.microsoft.com/office/2006/metadata/properties" xmlns:ns2="9bb3223b-6ff6-49df-88dc-65b729bb51d7" xmlns:ns3="1031b9c7-5a98-480b-a063-a5ad9425c0b2" targetNamespace="http://schemas.microsoft.com/office/2006/metadata/properties" ma:root="true" ma:fieldsID="b10ae2b264b71331b1c67105a6aa2031" ns2:_="" ns3:_="">
    <xsd:import namespace="9bb3223b-6ff6-49df-88dc-65b729bb51d7"/>
    <xsd:import namespace="1031b9c7-5a98-480b-a063-a5ad9425c0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b3223b-6ff6-49df-88dc-65b729bb51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64c72d52-2d77-4f68-b3a5-49527e4de7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1b9c7-5a98-480b-a063-a5ad9425c0b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ff78c9d2-af17-4320-9c27-5bd76dc8532c}" ma:internalName="TaxCatchAll" ma:showField="CatchAllData" ma:web="1031b9c7-5a98-480b-a063-a5ad9425c0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31b9c7-5a98-480b-a063-a5ad9425c0b2" xsi:nil="true"/>
    <lcf76f155ced4ddcb4097134ff3c332f xmlns="9bb3223b-6ff6-49df-88dc-65b729bb51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567E7C-66ED-4F5F-8C51-19B5E5AAC9F0}"/>
</file>

<file path=customXml/itemProps2.xml><?xml version="1.0" encoding="utf-8"?>
<ds:datastoreItem xmlns:ds="http://schemas.openxmlformats.org/officeDocument/2006/customXml" ds:itemID="{F88437FA-9863-465A-A45C-0A843B62A2E5}"/>
</file>

<file path=customXml/itemProps3.xml><?xml version="1.0" encoding="utf-8"?>
<ds:datastoreItem xmlns:ds="http://schemas.openxmlformats.org/officeDocument/2006/customXml" ds:itemID="{7CB9CD67-1E04-48D3-A498-4DB61B622934}"/>
</file>

<file path=docProps/app.xml><?xml version="1.0" encoding="utf-8"?>
<Properties xmlns="http://schemas.openxmlformats.org/officeDocument/2006/extended-properties" xmlns:vt="http://schemas.openxmlformats.org/officeDocument/2006/docPropsVTypes">
  <Template>KeywareSV_43</Template>
  <TotalTime>0</TotalTime>
  <Words>1234</Words>
  <Application>Microsoft Office PowerPoint</Application>
  <PresentationFormat>ワイド画面</PresentationFormat>
  <Paragraphs>163</Paragraphs>
  <Slides>21</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21</vt:i4>
      </vt:variant>
    </vt:vector>
  </HeadingPairs>
  <TitlesOfParts>
    <vt:vector size="29" baseType="lpstr">
      <vt:lpstr>Meiryo UI</vt:lpstr>
      <vt:lpstr>メイリオ</vt:lpstr>
      <vt:lpstr>Arial</vt:lpstr>
      <vt:lpstr>Calibri</vt:lpstr>
      <vt:lpstr>Times New Roman</vt:lpstr>
      <vt:lpstr>Wingdings</vt:lpstr>
      <vt:lpstr>デザインの設定</vt:lpstr>
      <vt:lpstr>White Design</vt:lpstr>
      <vt:lpstr>ザ・ノーツ研究会：初心者向け講座</vt:lpstr>
      <vt:lpstr>活動内容 概要</vt:lpstr>
      <vt:lpstr>活動内容 ①Notes/Dominoの基礎知識</vt:lpstr>
      <vt:lpstr>活動内容 ②特徴的な機能の紹介</vt:lpstr>
      <vt:lpstr>活動内容 ③ハンズオン</vt:lpstr>
      <vt:lpstr>所感</vt:lpstr>
      <vt:lpstr>ザ・ノーツ研究会：管理者アップデート認定試験対策</vt:lpstr>
      <vt:lpstr>アジェンダ</vt:lpstr>
      <vt:lpstr>活動風景</vt:lpstr>
      <vt:lpstr>活動風景</vt:lpstr>
      <vt:lpstr>活動風景</vt:lpstr>
      <vt:lpstr>活動内容（概要）</vt:lpstr>
      <vt:lpstr>活動内容（概要）</vt:lpstr>
      <vt:lpstr>活動内容① ワンタッチ Domino セットアップ</vt:lpstr>
      <vt:lpstr>活動内容① ワンタッチ Domino セットアップ</vt:lpstr>
      <vt:lpstr>活動内容② 多要素認証 TOTP</vt:lpstr>
      <vt:lpstr>活動内容② 多要素認証 TOTP</vt:lpstr>
      <vt:lpstr>活動内容③ DAOS</vt:lpstr>
      <vt:lpstr>活動内容③ DAOS</vt:lpstr>
      <vt:lpstr>所感</vt:lpstr>
      <vt:lpstr>付録（リンク集）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2024-02-19T08:23:52Z</dcterms:created>
  <dcterms:modified xsi:type="dcterms:W3CDTF">2024-02-19T08:24:43Z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0x0101008A0173888A0BB14AA19596AF7EA8F8BC</vt:lpwstr>
  </property>
</Properties>
</file>